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  <p:sldId id="264" r:id="rId7"/>
    <p:sldId id="265" r:id="rId8"/>
    <p:sldId id="266" r:id="rId9"/>
    <p:sldId id="258" r:id="rId10"/>
    <p:sldId id="274" r:id="rId11"/>
    <p:sldId id="271" r:id="rId12"/>
    <p:sldId id="269" r:id="rId13"/>
    <p:sldId id="259" r:id="rId14"/>
    <p:sldId id="273" r:id="rId15"/>
    <p:sldId id="272" r:id="rId16"/>
    <p:sldId id="270" r:id="rId17"/>
    <p:sldId id="260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050F"/>
    <a:srgbClr val="FFC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CD09D-723E-E583-8406-942128047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4883370-F3FD-6C66-E966-30DC227D5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1A071E-6315-5E56-7EDC-29C218F4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DDDC-6756-4D37-90AB-61DFB615A804}" type="datetimeFigureOut">
              <a:rPr lang="de-CH" smtClean="0"/>
              <a:t>23.08.2023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3E4B3F-BB84-4355-B976-1FF34008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1E384F-5A3E-1A59-8FBA-D8E56150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D7FB-E817-45E4-AFF4-CD1B5D295E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281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2C1C8-D4B6-D3A6-BBF6-01B27D18A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9C1113-6423-48DA-650B-5966C8C5B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2196F6-9A9C-63C0-EC1A-66C08DAD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DDDC-6756-4D37-90AB-61DFB615A804}" type="datetimeFigureOut">
              <a:rPr lang="de-CH" smtClean="0"/>
              <a:t>23.08.2023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0436F3-6581-17EA-A85C-2A0F6780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7D2678-497C-890A-CC07-95A8818A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D7FB-E817-45E4-AFF4-CD1B5D295E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193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1C6C49-C5D9-E881-7554-E002F02CB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A1E0D5B-37C1-6191-7CC5-A6EF0344D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2F34BA-F485-D15B-6B1D-1348A6A8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DDDC-6756-4D37-90AB-61DFB615A804}" type="datetimeFigureOut">
              <a:rPr lang="de-CH" smtClean="0"/>
              <a:t>23.08.2023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D75D25-5888-13C3-63D3-6F2BC849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8DEEC5-479D-7632-AE36-9D792638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D7FB-E817-45E4-AFF4-CD1B5D295E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451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F6795-5D22-0BF4-DCDF-9661591A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5A18F0-9195-5C46-2B1D-84D41A1F3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BDB43E-D7DD-0745-18B5-684F32A1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DDDC-6756-4D37-90AB-61DFB615A804}" type="datetimeFigureOut">
              <a:rPr lang="de-CH" smtClean="0"/>
              <a:t>23.08.2023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BDF783-0190-A229-7860-9D39C256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66886A-DF08-DF7E-8E16-BB441BA5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D7FB-E817-45E4-AFF4-CD1B5D295E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149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45026-2CAF-633B-4177-002E39E4B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623587-70A5-B3C1-2BC8-C81EECEE9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22405E-0962-84A0-9EEB-9489DDB8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DDDC-6756-4D37-90AB-61DFB615A804}" type="datetimeFigureOut">
              <a:rPr lang="de-CH" smtClean="0"/>
              <a:t>23.08.2023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54D12D-97EF-16C5-3A47-12D22168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8AA944-2598-13AC-12CA-081938D7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D7FB-E817-45E4-AFF4-CD1B5D295E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93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9C166-BF2E-3F79-306E-C8183246A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6FF51B-9119-9627-F051-171F8E9DC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DF0A34-BEF4-86D1-045E-329272623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B59723-95A3-6BDD-9A58-85CF29ED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DDDC-6756-4D37-90AB-61DFB615A804}" type="datetimeFigureOut">
              <a:rPr lang="de-CH" smtClean="0"/>
              <a:t>23.08.2023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0F9CE7-A9FB-0FCD-61DA-D9B2DDD7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7E5ED0-3ED3-D277-442A-B50FC971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D7FB-E817-45E4-AFF4-CD1B5D295E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030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1EDC7-700D-D157-5B83-D3C8FAB5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1C7702-7660-713B-5939-B85B5F33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3635A4-FE3C-6AAA-60B2-FB60B3277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8271EA-6E4F-21F6-0EC3-458AE9DA6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E6D0DF-C7D6-D299-2270-7EA45DE0E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47E5C1-9BA0-71BA-4533-069112DF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DDDC-6756-4D37-90AB-61DFB615A804}" type="datetimeFigureOut">
              <a:rPr lang="de-CH" smtClean="0"/>
              <a:t>23.08.2023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C596FF9-DEFC-AB9B-AD14-FC7110DB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837BA08-0CF6-DD15-6C15-1481F719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D7FB-E817-45E4-AFF4-CD1B5D295E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030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C7F77-F96E-36AE-29B3-BF41D1A4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4C1E90-0C72-6710-FA9B-19EE9165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DDDC-6756-4D37-90AB-61DFB615A804}" type="datetimeFigureOut">
              <a:rPr lang="de-CH" smtClean="0"/>
              <a:t>23.08.2023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3E4062-35ED-853A-2B68-A899847B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3FFE86-5F1A-58F3-8BA6-A735852A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D7FB-E817-45E4-AFF4-CD1B5D295E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285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0F679AB-6AA5-E14F-72A0-1691A38A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DDDC-6756-4D37-90AB-61DFB615A804}" type="datetimeFigureOut">
              <a:rPr lang="de-CH" smtClean="0"/>
              <a:t>23.08.2023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CD2040-8BDB-4409-C824-85D90806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E6C868-8831-5E5A-09A5-4DE88664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D7FB-E817-45E4-AFF4-CD1B5D295E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49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5DB32-0A94-F411-4D58-D4DB49B4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95258F-538E-1123-4F42-71889CB22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7EEE7C-EE8C-9805-E02E-3F5294AA5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132FD5-F796-99C8-FDFC-AE5303EB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DDDC-6756-4D37-90AB-61DFB615A804}" type="datetimeFigureOut">
              <a:rPr lang="de-CH" smtClean="0"/>
              <a:t>23.08.2023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131DB4-435F-9463-F992-E13E7AD2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5C7651-EB15-38FD-D3AA-F786E38D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D7FB-E817-45E4-AFF4-CD1B5D295E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0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3AE74-82C7-8DE9-4202-85A07B09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AA1D131-506E-11E6-2FEA-94F4DC211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F43D2E-448A-D689-E483-643986BE5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878C8B-8548-F15E-E9A9-4FB18515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DDDC-6756-4D37-90AB-61DFB615A804}" type="datetimeFigureOut">
              <a:rPr lang="de-CH" smtClean="0"/>
              <a:t>23.08.2023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4B8E49-8162-2693-4824-09596A6F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53FB41-2469-57F5-9C14-B50DF910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D7FB-E817-45E4-AFF4-CD1B5D295E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054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1A41F5C-3538-5F5E-3562-074C7A9D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26470C-249B-6A37-DE87-3B487F7F5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F89265-0914-1D9E-457B-9837F99D6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DDDC-6756-4D37-90AB-61DFB615A804}" type="datetimeFigureOut">
              <a:rPr lang="de-CH" smtClean="0"/>
              <a:t>23.08.2023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C65EC2-6995-CDB9-8AD0-D606BB245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198F42-A075-C4E7-44CC-F0D6BE35B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CD7FB-E817-45E4-AFF4-CD1B5D295E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314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YklgB_ajlo?feature=oembed" TargetMode="External"/><Relationship Id="rId6" Type="http://schemas.openxmlformats.org/officeDocument/2006/relationships/hyperlink" Target="https://www.gateway.one/de-CH/berufe-von-a-z/berufsbeschreibung/logistiker-in_efz.html" TargetMode="External"/><Relationship Id="rId5" Type="http://schemas.openxmlformats.org/officeDocument/2006/relationships/hyperlink" Target="https://www.yousty.ch/de-CH/lehrstellen/berufe/fahrzeuge/1435-logistiker-in-efz" TargetMode="External"/><Relationship Id="rId4" Type="http://schemas.openxmlformats.org/officeDocument/2006/relationships/hyperlink" Target="https://www.srf.ch/play/tv/redirect/detail/1c4f14c3-0bf2-4cd2-bf58-ee8ae43a188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hyperlink" Target="https://svgsilh.com/de/image/38185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flugzeug-fluggesellschaft-blau-306074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s://www.berufsberatung.ch/dyn/show/1900?id=7944" TargetMode="Externa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L1AOq05TQs?feature=oembed" TargetMode="External"/><Relationship Id="rId6" Type="http://schemas.openxmlformats.org/officeDocument/2006/relationships/image" Target="../media/image32.jpeg"/><Relationship Id="rId5" Type="http://schemas.openxmlformats.org/officeDocument/2006/relationships/hyperlink" Target="https://www.gateway.one/de-CH/berufe-von-a-z/berufsbeschreibung/fachmann-frau_kundendialog_efz.html" TargetMode="External"/><Relationship Id="rId4" Type="http://schemas.openxmlformats.org/officeDocument/2006/relationships/hyperlink" Target="https://www.yousty.ch/de-CH/lehrstellen/berufe/informatik/33907-fachmann-frau-kundendialog-ef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Auswertungsblatt%20Berufe%20Transport%20und%20Logistik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17.xml"/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7.jpeg"/><Relationship Id="rId4" Type="http://schemas.openxmlformats.org/officeDocument/2006/relationships/hyperlink" Target="https://svgsilh.com/de/image/3368977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camion-remorque-de-fret-39103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0.jpeg"/><Relationship Id="rId7" Type="http://schemas.openxmlformats.org/officeDocument/2006/relationships/hyperlink" Target="https://www.yousty.ch/de-CH/lehrstellen/berufe/verkehr-logistik/34749-kaufmann-frau-kv-efz-internationale-speditionslogistik-isl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vUqYbFJraU?feature=oembed" TargetMode="External"/><Relationship Id="rId6" Type="http://schemas.openxmlformats.org/officeDocument/2006/relationships/hyperlink" Target="http://www.berufsberatung.ch/dyn/show/1900?lang=de&amp;idx=30&amp;id=3104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www.gateway.one/de-CH/berufe-von-a-z/berufsbeschreibung/kaufmann-frau_efz-internationale_speditionslogistik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Kostenlose Fotos zum Thema Straßen">
            <a:extLst>
              <a:ext uri="{FF2B5EF4-FFF2-40B4-BE49-F238E27FC236}">
                <a16:creationId xmlns:a16="http://schemas.microsoft.com/office/drawing/2014/main" id="{388E069C-B14F-D293-B104-712125C91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0" b="13550"/>
          <a:stretch/>
        </p:blipFill>
        <p:spPr bwMode="auto">
          <a:xfrm>
            <a:off x="87106" y="-174170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8C58B8-FB8F-F6FE-B0A9-7E5582219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D3050F"/>
                </a:solidFill>
              </a:rPr>
              <a:t>Bewege die Welt!</a:t>
            </a:r>
            <a:endParaRPr lang="de-CH" dirty="0">
              <a:solidFill>
                <a:srgbClr val="D3050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BAC0CA-226A-C371-6DB6-E8C21B213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CD01"/>
                </a:solidFill>
              </a:rPr>
              <a:t>Berufe in der Transportbranche</a:t>
            </a:r>
            <a:endParaRPr lang="de-CH" dirty="0">
              <a:solidFill>
                <a:srgbClr val="FFCD01"/>
              </a:solidFill>
            </a:endParaRPr>
          </a:p>
        </p:txBody>
      </p:sp>
      <p:pic>
        <p:nvPicPr>
          <p:cNvPr id="4" name="rock-opener-100-bpm-short-14169">
            <a:hlinkClick r:id="" action="ppaction://media"/>
            <a:extLst>
              <a:ext uri="{FF2B5EF4-FFF2-40B4-BE49-F238E27FC236}">
                <a16:creationId xmlns:a16="http://schemas.microsoft.com/office/drawing/2014/main" id="{027E6DFD-1A14-6335-EAF8-6BE95BBFAC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5" name="Textfeld 4">
            <a:hlinkClick r:id="rId6" action="ppaction://hlinksldjump"/>
            <a:extLst>
              <a:ext uri="{FF2B5EF4-FFF2-40B4-BE49-F238E27FC236}">
                <a16:creationId xmlns:a16="http://schemas.microsoft.com/office/drawing/2014/main" id="{2BCEB1DD-12C6-620A-CA8D-5BAA1B8DFFFA}"/>
              </a:ext>
            </a:extLst>
          </p:cNvPr>
          <p:cNvSpPr txBox="1"/>
          <p:nvPr/>
        </p:nvSpPr>
        <p:spPr>
          <a:xfrm rot="505221">
            <a:off x="9339125" y="4849884"/>
            <a:ext cx="1583160" cy="861774"/>
          </a:xfrm>
          <a:prstGeom prst="rect">
            <a:avLst/>
          </a:prstGeom>
          <a:noFill/>
          <a:ln w="38100">
            <a:solidFill>
              <a:srgbClr val="D3050F"/>
            </a:solidFill>
          </a:ln>
        </p:spPr>
        <p:txBody>
          <a:bodyPr wrap="square" rtlCol="0">
            <a:spAutoFit/>
          </a:bodyPr>
          <a:lstStyle/>
          <a:p>
            <a:r>
              <a:rPr lang="de-DE" sz="2500" dirty="0">
                <a:solidFill>
                  <a:srgbClr val="FFCD01"/>
                </a:solidFill>
              </a:rPr>
              <a:t>Neugierig?</a:t>
            </a:r>
            <a:r>
              <a:rPr lang="de-CH" sz="2500" dirty="0">
                <a:solidFill>
                  <a:srgbClr val="FFCD01"/>
                </a:solidFill>
              </a:rPr>
              <a:t> </a:t>
            </a:r>
          </a:p>
          <a:p>
            <a:r>
              <a:rPr lang="de-CH" sz="2500" dirty="0">
                <a:solidFill>
                  <a:srgbClr val="FFCD01"/>
                </a:solidFill>
              </a:rPr>
              <a:t>Los geht’s!</a:t>
            </a:r>
            <a:endParaRPr lang="de-DE" sz="2500" dirty="0">
              <a:solidFill>
                <a:srgbClr val="FFCD01"/>
              </a:solidFill>
            </a:endParaRPr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438A468E-BAF4-FB78-CCEF-A91DDB8CB8A0}"/>
              </a:ext>
            </a:extLst>
          </p:cNvPr>
          <p:cNvSpPr/>
          <p:nvPr/>
        </p:nvSpPr>
        <p:spPr>
          <a:xfrm rot="790170">
            <a:off x="10016309" y="2697103"/>
            <a:ext cx="1303383" cy="2073389"/>
          </a:xfrm>
          <a:prstGeom prst="downArrow">
            <a:avLst/>
          </a:prstGeom>
          <a:solidFill>
            <a:srgbClr val="FFCD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>
                <a:solidFill>
                  <a:srgbClr val="D3050F"/>
                </a:solidFill>
              </a:rPr>
              <a:t>Hier klicken</a:t>
            </a:r>
            <a:endParaRPr lang="de-CH" sz="1300" dirty="0">
              <a:solidFill>
                <a:srgbClr val="D30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19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E879F-49FE-BA45-E929-D1D663FC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3050F"/>
                </a:solidFill>
              </a:rPr>
              <a:t>SKILLS</a:t>
            </a:r>
            <a:endParaRPr lang="de-CH" b="1" dirty="0">
              <a:solidFill>
                <a:srgbClr val="D3050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32FBED-77B9-7447-8694-E9AA30513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Zuverlässigkeit, Verantwortung </a:t>
            </a:r>
            <a:r>
              <a:rPr lang="de-DE" dirty="0"/>
              <a:t>übernehmen und </a:t>
            </a:r>
            <a:r>
              <a:rPr lang="de-DE" b="1" dirty="0"/>
              <a:t>selbständig</a:t>
            </a:r>
            <a:r>
              <a:rPr lang="de-DE" dirty="0"/>
              <a:t> Arbeiten ist für dich kein Problem.</a:t>
            </a:r>
          </a:p>
          <a:p>
            <a:r>
              <a:rPr lang="de-DE" b="1" dirty="0"/>
              <a:t>Kommunizieren </a:t>
            </a:r>
            <a:r>
              <a:rPr lang="de-DE" dirty="0"/>
              <a:t>und in einem </a:t>
            </a:r>
            <a:r>
              <a:rPr lang="de-DE" b="1" dirty="0"/>
              <a:t>Team</a:t>
            </a:r>
            <a:r>
              <a:rPr lang="de-DE" dirty="0"/>
              <a:t> arbeiten sind für dich selbstverständlich.</a:t>
            </a:r>
            <a:endParaRPr lang="de-DE" b="1" dirty="0"/>
          </a:p>
          <a:p>
            <a:r>
              <a:rPr lang="de-CH" b="1" dirty="0"/>
              <a:t>Lagerarbeiten</a:t>
            </a:r>
            <a:r>
              <a:rPr lang="de-CH" dirty="0"/>
              <a:t> und </a:t>
            </a:r>
            <a:r>
              <a:rPr lang="de-CH" b="1" dirty="0"/>
              <a:t>Zustellung </a:t>
            </a:r>
            <a:r>
              <a:rPr lang="de-CH" dirty="0"/>
              <a:t>der Sendungen </a:t>
            </a:r>
            <a:r>
              <a:rPr lang="de-CH" b="1" dirty="0"/>
              <a:t>mit dem Lieferwagen </a:t>
            </a:r>
            <a:r>
              <a:rPr lang="de-CH" dirty="0"/>
              <a:t>bereiten dir Spass</a:t>
            </a:r>
            <a:r>
              <a:rPr lang="de-DE" dirty="0"/>
              <a:t>. </a:t>
            </a:r>
          </a:p>
          <a:p>
            <a:r>
              <a:rPr lang="de-DE" dirty="0"/>
              <a:t>Du kannst </a:t>
            </a:r>
            <a:r>
              <a:rPr lang="de-DE" b="1" dirty="0"/>
              <a:t>praktische</a:t>
            </a:r>
            <a:r>
              <a:rPr lang="de-DE" dirty="0"/>
              <a:t> </a:t>
            </a:r>
            <a:r>
              <a:rPr lang="de-DE" b="1" dirty="0"/>
              <a:t>Aufgaben</a:t>
            </a:r>
            <a:r>
              <a:rPr lang="de-DE" dirty="0"/>
              <a:t> verstehen und umsetzen.</a:t>
            </a:r>
          </a:p>
          <a:p>
            <a:r>
              <a:rPr lang="de-DE" dirty="0"/>
              <a:t>Du bist bei guter </a:t>
            </a:r>
            <a:r>
              <a:rPr lang="de-DE" b="1" dirty="0"/>
              <a:t>Gesundheit</a:t>
            </a:r>
            <a:r>
              <a:rPr lang="de-DE" dirty="0"/>
              <a:t>, magst es </a:t>
            </a:r>
            <a:r>
              <a:rPr lang="de-DE" b="1" dirty="0"/>
              <a:t>körperlich</a:t>
            </a:r>
            <a:r>
              <a:rPr lang="de-DE" dirty="0"/>
              <a:t> zu arbeiten und verfügst über eine gute </a:t>
            </a:r>
            <a:r>
              <a:rPr lang="de-DE" b="1" dirty="0"/>
              <a:t>Ausdauer</a:t>
            </a:r>
            <a:r>
              <a:rPr lang="de-DE" dirty="0"/>
              <a:t>.</a:t>
            </a:r>
          </a:p>
          <a:p>
            <a:r>
              <a:rPr lang="de-DE" dirty="0"/>
              <a:t>Du bringst gute bis sehr gute Noten im </a:t>
            </a:r>
            <a:r>
              <a:rPr lang="de-DE" b="1" dirty="0"/>
              <a:t>Grundprofil</a:t>
            </a:r>
            <a:r>
              <a:rPr lang="de-DE" dirty="0"/>
              <a:t> mit.</a:t>
            </a:r>
            <a:endParaRPr lang="de-CH" dirty="0"/>
          </a:p>
        </p:txBody>
      </p:sp>
      <p:pic>
        <p:nvPicPr>
          <p:cNvPr id="16390" name="Picture 6" descr="Lernende Logistikerin fährt einen Gabelstapler">
            <a:extLst>
              <a:ext uri="{FF2B5EF4-FFF2-40B4-BE49-F238E27FC236}">
                <a16:creationId xmlns:a16="http://schemas.microsoft.com/office/drawing/2014/main" id="{3816AF98-2E57-9C6F-AA1A-E0E72360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665" y="205625"/>
            <a:ext cx="185025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teraktive Schaltfläche: Zur Startseite wechseln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44CFF6C-70AA-0407-7255-55852B6D2674}"/>
              </a:ext>
            </a:extLst>
          </p:cNvPr>
          <p:cNvSpPr/>
          <p:nvPr/>
        </p:nvSpPr>
        <p:spPr>
          <a:xfrm>
            <a:off x="11601450" y="0"/>
            <a:ext cx="590550" cy="523875"/>
          </a:xfrm>
          <a:prstGeom prst="actionButtonHome">
            <a:avLst/>
          </a:prstGeom>
          <a:solidFill>
            <a:srgbClr val="FFCD01"/>
          </a:solidFill>
          <a:ln>
            <a:solidFill>
              <a:srgbClr val="D30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D3050F"/>
                </a:solidFill>
              </a:ln>
              <a:solidFill>
                <a:srgbClr val="D30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E879F-49FE-BA45-E929-D1D663FC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3050F"/>
                </a:solidFill>
              </a:rPr>
              <a:t>BENEFITS</a:t>
            </a:r>
            <a:endParaRPr lang="de-CH" b="1" dirty="0">
              <a:solidFill>
                <a:srgbClr val="D3050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32FBED-77B9-7447-8694-E9AA30513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Kontrollieren, verbuchen, bereitstellen, lagern, verladen, zustellen – eine </a:t>
            </a:r>
            <a:r>
              <a:rPr lang="de-DE" b="1" dirty="0"/>
              <a:t>abwechslungsreiche</a:t>
            </a:r>
            <a:r>
              <a:rPr lang="de-DE" dirty="0"/>
              <a:t> Ausbildung!</a:t>
            </a:r>
          </a:p>
          <a:p>
            <a:r>
              <a:rPr lang="de-DE" dirty="0"/>
              <a:t>Du arbeitest mit den neusten </a:t>
            </a:r>
            <a:r>
              <a:rPr lang="de-DE" b="1" dirty="0"/>
              <a:t>technischen</a:t>
            </a:r>
            <a:r>
              <a:rPr lang="de-DE" dirty="0"/>
              <a:t> </a:t>
            </a:r>
            <a:r>
              <a:rPr lang="de-DE" b="1" dirty="0"/>
              <a:t>Wunderwerken</a:t>
            </a:r>
            <a:r>
              <a:rPr lang="de-DE" dirty="0"/>
              <a:t> in Lager- und Verteilzentren.</a:t>
            </a:r>
          </a:p>
          <a:p>
            <a:r>
              <a:rPr lang="de-DE" dirty="0"/>
              <a:t>Die </a:t>
            </a:r>
            <a:r>
              <a:rPr lang="de-DE" b="1" dirty="0"/>
              <a:t>Logistikbranche</a:t>
            </a:r>
            <a:r>
              <a:rPr lang="de-DE" dirty="0"/>
              <a:t> </a:t>
            </a:r>
            <a:r>
              <a:rPr lang="de-DE" b="1" dirty="0"/>
              <a:t>wächst</a:t>
            </a:r>
            <a:r>
              <a:rPr lang="de-DE" dirty="0"/>
              <a:t> jedes Jahr. Hier läuft immer etwas! Deshalb sind Logistiker/innen auch sehr gefragt.</a:t>
            </a:r>
          </a:p>
          <a:p>
            <a:r>
              <a:rPr lang="de-CH" dirty="0"/>
              <a:t>Dein </a:t>
            </a:r>
            <a:r>
              <a:rPr lang="de-CH" b="1" dirty="0"/>
              <a:t>logisches Denken </a:t>
            </a:r>
            <a:r>
              <a:rPr lang="de-CH" dirty="0"/>
              <a:t>und deine Fähigkeit </a:t>
            </a:r>
            <a:r>
              <a:rPr lang="de-CH" b="1" dirty="0"/>
              <a:t>Abläufe</a:t>
            </a:r>
            <a:r>
              <a:rPr lang="de-CH" dirty="0"/>
              <a:t> zu planen, organisieren und umzusetzen wird geschult und trainiert. </a:t>
            </a:r>
          </a:p>
          <a:p>
            <a:r>
              <a:rPr lang="de-CH" dirty="0"/>
              <a:t>Tolle Weiterbildungs- und Karrieremöglichkeiten (z. B. Supply Chain Manager/in)</a:t>
            </a:r>
          </a:p>
        </p:txBody>
      </p:sp>
      <p:pic>
        <p:nvPicPr>
          <p:cNvPr id="5" name="Picture 4" descr="Kostenlose Fotos zum Thema Person">
            <a:extLst>
              <a:ext uri="{FF2B5EF4-FFF2-40B4-BE49-F238E27FC236}">
                <a16:creationId xmlns:a16="http://schemas.microsoft.com/office/drawing/2014/main" id="{28168C70-9E9C-B109-3657-C4A743728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12" b="98284" l="20625" r="76250">
                        <a14:foregroundMark x1="48646" y1="13261" x2="48646" y2="13261"/>
                        <a14:foregroundMark x1="49688" y1="9204" x2="49688" y2="9204"/>
                        <a14:foregroundMark x1="63333" y1="52730" x2="63333" y2="52730"/>
                        <a14:foregroundMark x1="73854" y1="90952" x2="73854" y2="90952"/>
                        <a14:foregroundMark x1="49792" y1="95944" x2="49792" y2="95944"/>
                        <a14:foregroundMark x1="23854" y1="92044" x2="23854" y2="92044"/>
                        <a14:foregroundMark x1="23854" y1="90172" x2="23854" y2="90172"/>
                        <a14:foregroundMark x1="22813" y1="83931" x2="22813" y2="83931"/>
                        <a14:foregroundMark x1="20833" y1="93448" x2="20833" y2="93448"/>
                        <a14:foregroundMark x1="25521" y1="98284" x2="25521" y2="98284"/>
                        <a14:foregroundMark x1="73021" y1="96256" x2="73021" y2="96256"/>
                        <a14:foregroundMark x1="74479" y1="88456" x2="74479" y2="88456"/>
                        <a14:foregroundMark x1="76250" y1="93448" x2="76250" y2="93448"/>
                        <a14:backgroundMark x1="27187" y1="98128" x2="27187" y2="98128"/>
                        <a14:backgroundMark x1="27708" y1="96724" x2="27708" y2="96724"/>
                        <a14:backgroundMark x1="28333" y1="96568" x2="28333" y2="96568"/>
                        <a14:backgroundMark x1="27708" y1="97192" x2="27708" y2="97192"/>
                        <a14:backgroundMark x1="27604" y1="97192" x2="27604" y2="97192"/>
                        <a14:backgroundMark x1="27604" y1="97192" x2="27604" y2="97192"/>
                        <a14:backgroundMark x1="27604" y1="97192" x2="27500" y2="96880"/>
                        <a14:backgroundMark x1="28229" y1="96724" x2="28229" y2="96724"/>
                        <a14:backgroundMark x1="28125" y1="97192" x2="28333" y2="96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t="6772" r="22272"/>
          <a:stretch/>
        </p:blipFill>
        <p:spPr bwMode="auto">
          <a:xfrm>
            <a:off x="9294153" y="250688"/>
            <a:ext cx="138622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teraktive Schaltfläche: Zur Startseite wechseln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1FBB407-9639-F8D8-0FE4-D674E52C526B}"/>
              </a:ext>
            </a:extLst>
          </p:cNvPr>
          <p:cNvSpPr/>
          <p:nvPr/>
        </p:nvSpPr>
        <p:spPr>
          <a:xfrm>
            <a:off x="11601450" y="0"/>
            <a:ext cx="590550" cy="523875"/>
          </a:xfrm>
          <a:prstGeom prst="actionButtonHome">
            <a:avLst/>
          </a:prstGeom>
          <a:solidFill>
            <a:srgbClr val="FFCD01"/>
          </a:solidFill>
          <a:ln>
            <a:solidFill>
              <a:srgbClr val="D30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D3050F"/>
                </a:solidFill>
              </a:ln>
              <a:solidFill>
                <a:srgbClr val="D30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E879F-49FE-BA45-E929-D1D663FC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3050F"/>
                </a:solidFill>
              </a:rPr>
              <a:t>INSIGHTS</a:t>
            </a:r>
            <a:endParaRPr lang="de-CH" b="1" dirty="0">
              <a:solidFill>
                <a:srgbClr val="D3050F"/>
              </a:solidFill>
            </a:endParaRPr>
          </a:p>
        </p:txBody>
      </p:sp>
      <p:pic>
        <p:nvPicPr>
          <p:cNvPr id="5" name="Onlinemedien 4" title="Logistiker/in EFZ">
            <a:hlinkClick r:id="" action="ppaction://media"/>
            <a:extLst>
              <a:ext uri="{FF2B5EF4-FFF2-40B4-BE49-F238E27FC236}">
                <a16:creationId xmlns:a16="http://schemas.microsoft.com/office/drawing/2014/main" id="{E2F8A87F-0CBB-7448-B10C-582CFFF15C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4460177" cy="252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40C4CF5-012F-7CB9-3630-8214F07C5361}"/>
              </a:ext>
            </a:extLst>
          </p:cNvPr>
          <p:cNvSpPr txBox="1"/>
          <p:nvPr/>
        </p:nvSpPr>
        <p:spPr>
          <a:xfrm>
            <a:off x="838199" y="4210688"/>
            <a:ext cx="4460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0" dirty="0">
                <a:solidFill>
                  <a:srgbClr val="0F0F0F"/>
                </a:solidFill>
                <a:effectLst/>
                <a:latin typeface="YouTube Sans"/>
              </a:rPr>
              <a:t>Berufsberatung.ch: Logistiker/in EFZ </a:t>
            </a:r>
            <a:r>
              <a:rPr lang="de-CH" sz="1400" b="1" i="0" dirty="0">
                <a:solidFill>
                  <a:srgbClr val="0F0F0F"/>
                </a:solidFill>
                <a:effectLst/>
                <a:latin typeface="YouTube Sans"/>
              </a:rPr>
              <a:t>(13:10 Min.)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740740E-D00A-AE39-E1AC-DEB64B3053A4}"/>
              </a:ext>
            </a:extLst>
          </p:cNvPr>
          <p:cNvSpPr txBox="1"/>
          <p:nvPr/>
        </p:nvSpPr>
        <p:spPr>
          <a:xfrm>
            <a:off x="838199" y="4926387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Weitere Informationen:</a:t>
            </a:r>
          </a:p>
          <a:p>
            <a:r>
              <a:rPr lang="de-CH" dirty="0"/>
              <a:t>SRF School: Logistiker/in Distribution EFZ (8:39 Minuten)</a:t>
            </a:r>
            <a:endParaRPr lang="de-CH" dirty="0">
              <a:hlinkClick r:id="rId4"/>
            </a:endParaRPr>
          </a:p>
          <a:p>
            <a:r>
              <a:rPr lang="de-CH" dirty="0">
                <a:hlinkClick r:id="rId4"/>
              </a:rPr>
              <a:t>https://www.srf.ch/play/tv/redirect/detail/1c4f14c3-0bf2-4cd2-bf58-ee8ae43a1882</a:t>
            </a:r>
            <a:endParaRPr lang="de-CH" dirty="0"/>
          </a:p>
          <a:p>
            <a:r>
              <a:rPr lang="de-DE" dirty="0"/>
              <a:t>Yousty.ch: Logistiker/in EFZ, </a:t>
            </a:r>
            <a:r>
              <a:rPr lang="de-DE" dirty="0">
                <a:hlinkClick r:id="rId5"/>
              </a:rPr>
              <a:t>https://www.yousty.ch/de-CH/lehrstellen/berufe/fahrzeuge/1435-logistiker-in-efz</a:t>
            </a:r>
            <a:endParaRPr lang="de-DE" dirty="0"/>
          </a:p>
          <a:p>
            <a:endParaRPr lang="de-CH" dirty="0"/>
          </a:p>
        </p:txBody>
      </p:sp>
      <p:pic>
        <p:nvPicPr>
          <p:cNvPr id="15362" name="Picture 2" descr="Logistiker/in EFZ">
            <a:hlinkClick r:id="rId6"/>
            <a:extLst>
              <a:ext uri="{FF2B5EF4-FFF2-40B4-BE49-F238E27FC236}">
                <a16:creationId xmlns:a16="http://schemas.microsoft.com/office/drawing/2014/main" id="{36D21BCC-2105-63D4-171A-D5BF57C6B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30" y="1690688"/>
            <a:ext cx="454054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D09E950-C63D-4656-BADF-8F2F7B33B736}"/>
              </a:ext>
            </a:extLst>
          </p:cNvPr>
          <p:cNvSpPr txBox="1"/>
          <p:nvPr/>
        </p:nvSpPr>
        <p:spPr>
          <a:xfrm>
            <a:off x="6315929" y="4210687"/>
            <a:ext cx="446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0" dirty="0">
                <a:solidFill>
                  <a:srgbClr val="0F0F0F"/>
                </a:solidFill>
                <a:effectLst/>
                <a:latin typeface="YouTube Sans"/>
              </a:rPr>
              <a:t>Gateway.one: Logistiker/in EFZ, Berufsporträt </a:t>
            </a:r>
            <a:br>
              <a:rPr lang="de-DE" sz="1400" b="1" i="0" dirty="0">
                <a:solidFill>
                  <a:srgbClr val="0F0F0F"/>
                </a:solidFill>
                <a:effectLst/>
                <a:latin typeface="YouTube Sans"/>
              </a:rPr>
            </a:br>
            <a:r>
              <a:rPr lang="de-DE" sz="1400" b="1" i="0" dirty="0">
                <a:solidFill>
                  <a:srgbClr val="0F0F0F"/>
                </a:solidFill>
                <a:effectLst/>
                <a:latin typeface="YouTube Sans"/>
              </a:rPr>
              <a:t>(auf das Bild klicken)</a:t>
            </a:r>
            <a:endParaRPr lang="de-CH" sz="1400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sp>
        <p:nvSpPr>
          <p:cNvPr id="11" name="Interaktive Schaltfläche: Zur Startseite wechseln 1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F0AA562-2A54-F648-607D-ABFA1C9B3ACE}"/>
              </a:ext>
            </a:extLst>
          </p:cNvPr>
          <p:cNvSpPr/>
          <p:nvPr/>
        </p:nvSpPr>
        <p:spPr>
          <a:xfrm>
            <a:off x="11601450" y="0"/>
            <a:ext cx="590550" cy="523875"/>
          </a:xfrm>
          <a:prstGeom prst="actionButtonHome">
            <a:avLst/>
          </a:prstGeom>
          <a:solidFill>
            <a:srgbClr val="FFCD01"/>
          </a:solidFill>
          <a:ln>
            <a:solidFill>
              <a:srgbClr val="D30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D3050F"/>
                </a:solidFill>
              </a:ln>
              <a:solidFill>
                <a:srgbClr val="D30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4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D4029-F047-B9BC-8821-5578766A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3050F"/>
                </a:solidFill>
              </a:rPr>
              <a:t>FACHFRAU / FACHMANN KUNDENDIALOG</a:t>
            </a:r>
            <a:endParaRPr lang="de-CH" b="1" dirty="0">
              <a:solidFill>
                <a:srgbClr val="D3050F"/>
              </a:solidFill>
            </a:endParaRPr>
          </a:p>
        </p:txBody>
      </p:sp>
      <p:pic>
        <p:nvPicPr>
          <p:cNvPr id="3074" name="Picture 2" descr="img1">
            <a:extLst>
              <a:ext uri="{FF2B5EF4-FFF2-40B4-BE49-F238E27FC236}">
                <a16:creationId xmlns:a16="http://schemas.microsoft.com/office/drawing/2014/main" id="{606BF29B-D22C-C5A0-BF8A-5061D2792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5257800" cy="5257800"/>
          </a:xfrm>
          <a:prstGeom prst="flowChartMagneticDisk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516E4BC1-D63A-41AD-53F2-A1FD2E622AAA}"/>
              </a:ext>
            </a:extLst>
          </p:cNvPr>
          <p:cNvSpPr/>
          <p:nvPr/>
        </p:nvSpPr>
        <p:spPr>
          <a:xfrm>
            <a:off x="1095375" y="1790700"/>
            <a:ext cx="3409950" cy="990600"/>
          </a:xfrm>
          <a:prstGeom prst="rect">
            <a:avLst/>
          </a:prstGeom>
          <a:solidFill>
            <a:srgbClr val="FFCD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D3050F"/>
                </a:solidFill>
              </a:rPr>
              <a:t>SKILLS</a:t>
            </a:r>
          </a:p>
          <a:p>
            <a:pPr algn="ctr"/>
            <a:r>
              <a:rPr lang="de-DE" dirty="0">
                <a:solidFill>
                  <a:srgbClr val="D3050F"/>
                </a:solidFill>
              </a:rPr>
              <a:t>Das solltest du mitbringen</a:t>
            </a:r>
            <a:endParaRPr lang="de-CH" dirty="0">
              <a:solidFill>
                <a:srgbClr val="D3050F"/>
              </a:solidFill>
            </a:endParaRPr>
          </a:p>
        </p:txBody>
      </p:sp>
      <p:sp>
        <p:nvSpPr>
          <p:cNvPr id="6" name="Rechteck 5">
            <a:hlinkClick r:id="rId4" action="ppaction://hlinksldjump"/>
            <a:extLst>
              <a:ext uri="{FF2B5EF4-FFF2-40B4-BE49-F238E27FC236}">
                <a16:creationId xmlns:a16="http://schemas.microsoft.com/office/drawing/2014/main" id="{A90549A8-FCD8-A83F-BE37-6F9B8248BD5D}"/>
              </a:ext>
            </a:extLst>
          </p:cNvPr>
          <p:cNvSpPr/>
          <p:nvPr/>
        </p:nvSpPr>
        <p:spPr>
          <a:xfrm>
            <a:off x="1095375" y="3005137"/>
            <a:ext cx="3409950" cy="990600"/>
          </a:xfrm>
          <a:prstGeom prst="rect">
            <a:avLst/>
          </a:prstGeom>
          <a:solidFill>
            <a:srgbClr val="FFCD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D3050F"/>
                </a:solidFill>
              </a:rPr>
              <a:t>BENEFITS</a:t>
            </a:r>
          </a:p>
          <a:p>
            <a:pPr algn="ctr"/>
            <a:r>
              <a:rPr lang="de-DE" dirty="0">
                <a:solidFill>
                  <a:srgbClr val="D3050F"/>
                </a:solidFill>
              </a:rPr>
              <a:t>Das bietet die Ausbildung</a:t>
            </a:r>
            <a:endParaRPr lang="de-CH" dirty="0">
              <a:solidFill>
                <a:srgbClr val="D3050F"/>
              </a:solidFill>
            </a:endParaRPr>
          </a:p>
        </p:txBody>
      </p:sp>
      <p:sp>
        <p:nvSpPr>
          <p:cNvPr id="7" name="Rechteck 6">
            <a:hlinkClick r:id="rId5" action="ppaction://hlinksldjump"/>
            <a:extLst>
              <a:ext uri="{FF2B5EF4-FFF2-40B4-BE49-F238E27FC236}">
                <a16:creationId xmlns:a16="http://schemas.microsoft.com/office/drawing/2014/main" id="{401A6A18-277D-2F05-6ACF-64F574AC69FD}"/>
              </a:ext>
            </a:extLst>
          </p:cNvPr>
          <p:cNvSpPr/>
          <p:nvPr/>
        </p:nvSpPr>
        <p:spPr>
          <a:xfrm>
            <a:off x="1095375" y="4219574"/>
            <a:ext cx="3409950" cy="990600"/>
          </a:xfrm>
          <a:prstGeom prst="rect">
            <a:avLst/>
          </a:prstGeom>
          <a:solidFill>
            <a:srgbClr val="FFCD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D3050F"/>
                </a:solidFill>
              </a:rPr>
              <a:t>INSIGHTS</a:t>
            </a:r>
          </a:p>
          <a:p>
            <a:pPr algn="ctr"/>
            <a:r>
              <a:rPr lang="de-DE" dirty="0">
                <a:solidFill>
                  <a:srgbClr val="D3050F"/>
                </a:solidFill>
              </a:rPr>
              <a:t>Eindrücke, Berufsalltag</a:t>
            </a:r>
            <a:endParaRPr lang="de-CH" dirty="0">
              <a:solidFill>
                <a:srgbClr val="D3050F"/>
              </a:solidFill>
            </a:endParaRPr>
          </a:p>
        </p:txBody>
      </p:sp>
      <p:sp>
        <p:nvSpPr>
          <p:cNvPr id="8" name="Rechteck 7">
            <a:hlinkClick r:id="rId6" action="ppaction://hlinksldjump"/>
            <a:extLst>
              <a:ext uri="{FF2B5EF4-FFF2-40B4-BE49-F238E27FC236}">
                <a16:creationId xmlns:a16="http://schemas.microsoft.com/office/drawing/2014/main" id="{FC5770F9-198E-1B59-2A1C-7F7AED4E55B2}"/>
              </a:ext>
            </a:extLst>
          </p:cNvPr>
          <p:cNvSpPr/>
          <p:nvPr/>
        </p:nvSpPr>
        <p:spPr>
          <a:xfrm>
            <a:off x="1095375" y="5434011"/>
            <a:ext cx="3409950" cy="990600"/>
          </a:xfrm>
          <a:prstGeom prst="rect">
            <a:avLst/>
          </a:prstGeom>
          <a:solidFill>
            <a:srgbClr val="FFCD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D3050F"/>
                </a:solidFill>
              </a:rPr>
              <a:t>NEXT STEPS</a:t>
            </a:r>
          </a:p>
          <a:p>
            <a:pPr algn="ctr"/>
            <a:r>
              <a:rPr lang="de-DE" dirty="0">
                <a:solidFill>
                  <a:srgbClr val="D3050F"/>
                </a:solidFill>
              </a:rPr>
              <a:t>So geht‘s weiter</a:t>
            </a:r>
            <a:endParaRPr lang="de-CH" dirty="0">
              <a:solidFill>
                <a:srgbClr val="D3050F"/>
              </a:solidFill>
            </a:endParaRPr>
          </a:p>
        </p:txBody>
      </p:sp>
      <p:sp>
        <p:nvSpPr>
          <p:cNvPr id="9" name="Interaktive Schaltfläche: Zur Startseite wechseln 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9EF319EC-7326-7432-3E7C-485698DF76B4}"/>
              </a:ext>
            </a:extLst>
          </p:cNvPr>
          <p:cNvSpPr/>
          <p:nvPr/>
        </p:nvSpPr>
        <p:spPr>
          <a:xfrm>
            <a:off x="11601450" y="0"/>
            <a:ext cx="590550" cy="523875"/>
          </a:xfrm>
          <a:prstGeom prst="actionButtonHome">
            <a:avLst/>
          </a:prstGeom>
          <a:solidFill>
            <a:srgbClr val="FFCD01"/>
          </a:solidFill>
          <a:ln>
            <a:solidFill>
              <a:srgbClr val="D30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D3050F"/>
                </a:solidFill>
              </a:ln>
              <a:solidFill>
                <a:srgbClr val="D30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8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E879F-49FE-BA45-E929-D1D663FC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3050F"/>
                </a:solidFill>
              </a:rPr>
              <a:t>SKILLS</a:t>
            </a:r>
            <a:endParaRPr lang="de-CH" b="1" dirty="0">
              <a:solidFill>
                <a:srgbClr val="D3050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32FBED-77B9-7447-8694-E9AA30513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de-DE" dirty="0"/>
              <a:t>Du </a:t>
            </a:r>
            <a:r>
              <a:rPr lang="de-DE" b="1" dirty="0"/>
              <a:t>kommunizierst</a:t>
            </a:r>
            <a:r>
              <a:rPr lang="de-DE" dirty="0"/>
              <a:t> gerne in Deutsch, Englisch und Französisch.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de-DE" dirty="0"/>
              <a:t>Dich interessieren </a:t>
            </a:r>
            <a:r>
              <a:rPr lang="de-DE" b="1" dirty="0"/>
              <a:t>kaufmännische</a:t>
            </a:r>
            <a:r>
              <a:rPr lang="de-DE" dirty="0"/>
              <a:t> </a:t>
            </a:r>
            <a:r>
              <a:rPr lang="de-DE" b="1" dirty="0"/>
              <a:t>Aufgaben</a:t>
            </a:r>
            <a:r>
              <a:rPr lang="de-DE" dirty="0"/>
              <a:t>, </a:t>
            </a:r>
            <a:r>
              <a:rPr lang="de-DE" b="1" dirty="0"/>
              <a:t>Dienstleistungen</a:t>
            </a:r>
            <a:r>
              <a:rPr lang="de-DE" dirty="0"/>
              <a:t>, </a:t>
            </a:r>
            <a:r>
              <a:rPr lang="de-DE" b="1" dirty="0"/>
              <a:t>Handel</a:t>
            </a:r>
            <a:r>
              <a:rPr lang="de-DE" dirty="0"/>
              <a:t> und </a:t>
            </a:r>
            <a:r>
              <a:rPr lang="de-DE" b="1" dirty="0"/>
              <a:t>Transport</a:t>
            </a:r>
            <a:r>
              <a:rPr lang="de-DE" dirty="0"/>
              <a:t>.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de-DE" dirty="0"/>
              <a:t>Am </a:t>
            </a:r>
            <a:r>
              <a:rPr lang="de-DE" b="1" dirty="0"/>
              <a:t>Computer</a:t>
            </a:r>
            <a:r>
              <a:rPr lang="de-DE" dirty="0"/>
              <a:t> zu arbeiten macht dir </a:t>
            </a:r>
            <a:r>
              <a:rPr lang="de-DE" dirty="0" err="1"/>
              <a:t>Spass</a:t>
            </a:r>
            <a:r>
              <a:rPr lang="de-DE" dirty="0"/>
              <a:t>.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de-DE" b="1" dirty="0"/>
              <a:t>Teamarbeit</a:t>
            </a:r>
            <a:r>
              <a:rPr lang="de-DE" dirty="0"/>
              <a:t> ist für dich kein Fremdwort. 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de-CH" dirty="0"/>
              <a:t>Du kannst </a:t>
            </a:r>
            <a:r>
              <a:rPr lang="de-CH" b="1" dirty="0"/>
              <a:t>Aufgaben</a:t>
            </a:r>
            <a:r>
              <a:rPr lang="de-CH" dirty="0"/>
              <a:t> schnell erfassen und vernetzt denken.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de-CH" b="1" dirty="0"/>
              <a:t>Zuverlässigkeit</a:t>
            </a:r>
            <a:r>
              <a:rPr lang="de-CH" dirty="0"/>
              <a:t> und </a:t>
            </a:r>
            <a:r>
              <a:rPr lang="de-CH" b="1" dirty="0"/>
              <a:t>Verantwortung</a:t>
            </a:r>
            <a:r>
              <a:rPr lang="de-CH" dirty="0"/>
              <a:t> zu übernehmen sind für dich selbstverständlich.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de-CH" dirty="0"/>
              <a:t>In den Fächern </a:t>
            </a:r>
            <a:r>
              <a:rPr lang="de-CH" b="1" dirty="0"/>
              <a:t>Deutsch</a:t>
            </a:r>
            <a:r>
              <a:rPr lang="de-CH" dirty="0"/>
              <a:t>, </a:t>
            </a:r>
            <a:r>
              <a:rPr lang="de-CH" b="1" dirty="0"/>
              <a:t>Französisch</a:t>
            </a:r>
            <a:r>
              <a:rPr lang="de-CH" dirty="0"/>
              <a:t> und </a:t>
            </a:r>
            <a:r>
              <a:rPr lang="de-CH" b="1" dirty="0"/>
              <a:t>Englisch</a:t>
            </a:r>
            <a:r>
              <a:rPr lang="de-CH" dirty="0"/>
              <a:t> hast du gute oder sehr gute Leistungen.</a:t>
            </a:r>
          </a:p>
        </p:txBody>
      </p:sp>
      <p:pic>
        <p:nvPicPr>
          <p:cNvPr id="11266" name="Picture 2" descr="Kostenlose Fotos zum Thema Callcenter">
            <a:extLst>
              <a:ext uri="{FF2B5EF4-FFF2-40B4-BE49-F238E27FC236}">
                <a16:creationId xmlns:a16="http://schemas.microsoft.com/office/drawing/2014/main" id="{6DAD1101-84F4-ACB7-0272-594C5CE0B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10" b="96239" l="2604" r="46042">
                        <a14:foregroundMark x1="9167" y1="91593" x2="9167" y2="91593"/>
                        <a14:foregroundMark x1="19167" y1="95354" x2="19167" y2="95354"/>
                        <a14:foregroundMark x1="42708" y1="90708" x2="42708" y2="90708"/>
                        <a14:foregroundMark x1="27500" y1="6195" x2="27500" y2="6195"/>
                        <a14:foregroundMark x1="25521" y1="5310" x2="25521" y2="5310"/>
                        <a14:foregroundMark x1="13646" y1="69912" x2="13646" y2="69912"/>
                        <a14:foregroundMark x1="14583" y1="84513" x2="14583" y2="84513"/>
                        <a14:foregroundMark x1="8750" y1="93142" x2="8750" y2="93142"/>
                        <a14:foregroundMark x1="43125" y1="88938" x2="43125" y2="88938"/>
                        <a14:foregroundMark x1="38854" y1="85398" x2="43438" y2="91150"/>
                        <a14:foregroundMark x1="43438" y1="91150" x2="37708" y2="96460"/>
                        <a14:foregroundMark x1="46042" y1="96018" x2="46042" y2="96018"/>
                        <a14:foregroundMark x1="9479" y1="85619" x2="9479" y2="85619"/>
                        <a14:foregroundMark x1="4167" y1="93584" x2="4167" y2="93584"/>
                        <a14:foregroundMark x1="2604" y1="94912" x2="2604" y2="94912"/>
                        <a14:foregroundMark x1="13542" y1="70354" x2="13542" y2="70354"/>
                        <a14:foregroundMark x1="13542" y1="76770" x2="14271" y2="74779"/>
                        <a14:foregroundMark x1="5417" y1="95796" x2="5417" y2="95796"/>
                        <a14:foregroundMark x1="14271" y1="65265" x2="14271" y2="65265"/>
                        <a14:foregroundMark x1="14063" y1="61947" x2="14063" y2="61947"/>
                        <a14:backgroundMark x1="13750" y1="44027" x2="13750" y2="44027"/>
                        <a14:backgroundMark x1="13438" y1="44469" x2="14271" y2="429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67"/>
          <a:stretch/>
        </p:blipFill>
        <p:spPr bwMode="auto">
          <a:xfrm>
            <a:off x="8366236" y="307906"/>
            <a:ext cx="147823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teraktive Schaltfläche: Zur Startseite wechseln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93895BBA-557A-E105-DB44-7E5603F347AF}"/>
              </a:ext>
            </a:extLst>
          </p:cNvPr>
          <p:cNvSpPr/>
          <p:nvPr/>
        </p:nvSpPr>
        <p:spPr>
          <a:xfrm>
            <a:off x="11601450" y="0"/>
            <a:ext cx="590550" cy="523875"/>
          </a:xfrm>
          <a:prstGeom prst="actionButtonHome">
            <a:avLst/>
          </a:prstGeom>
          <a:solidFill>
            <a:srgbClr val="FFCD01"/>
          </a:solidFill>
          <a:ln>
            <a:solidFill>
              <a:srgbClr val="D30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D3050F"/>
                </a:solidFill>
              </a:ln>
              <a:solidFill>
                <a:srgbClr val="D30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4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E879F-49FE-BA45-E929-D1D663FC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3050F"/>
                </a:solidFill>
              </a:rPr>
              <a:t>BENEFITS</a:t>
            </a:r>
            <a:endParaRPr lang="de-CH" b="1" dirty="0">
              <a:solidFill>
                <a:srgbClr val="D3050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32FBED-77B9-7447-8694-E9AA30513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de-DE" dirty="0"/>
              <a:t> Täglicher </a:t>
            </a:r>
            <a:r>
              <a:rPr lang="de-DE" b="1" dirty="0"/>
              <a:t>Kontakt</a:t>
            </a:r>
            <a:r>
              <a:rPr lang="de-DE" dirty="0"/>
              <a:t> mit vielen Menschen in unterschiedlichen Sprachen, </a:t>
            </a:r>
            <a:r>
              <a:rPr lang="de-DE" b="1" dirty="0"/>
              <a:t>Abwechslung</a:t>
            </a:r>
            <a:r>
              <a:rPr lang="de-DE" dirty="0"/>
              <a:t> total!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de-DE" dirty="0"/>
              <a:t>Als direkte Ansprechperson bist du die </a:t>
            </a:r>
            <a:r>
              <a:rPr lang="de-DE" b="1" dirty="0"/>
              <a:t>Visitenkarte</a:t>
            </a:r>
            <a:r>
              <a:rPr lang="de-DE" dirty="0"/>
              <a:t> des Unternehmens, was für eine Ehre! 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de-DE" dirty="0"/>
              <a:t> Du bist immer </a:t>
            </a:r>
            <a:r>
              <a:rPr lang="de-DE" b="1" dirty="0"/>
              <a:t>auf dem neusten Stand </a:t>
            </a:r>
            <a:r>
              <a:rPr lang="de-DE" dirty="0"/>
              <a:t>bezüglich Technologie, Produkte und Abläufe, </a:t>
            </a:r>
            <a:r>
              <a:rPr lang="de-DE" b="1" dirty="0"/>
              <a:t>topinformiert</a:t>
            </a:r>
            <a:r>
              <a:rPr lang="de-DE" dirty="0"/>
              <a:t> also!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de-DE" dirty="0"/>
              <a:t> Deine </a:t>
            </a:r>
            <a:r>
              <a:rPr lang="de-DE" b="1" dirty="0"/>
              <a:t>sprachlichen Skills </a:t>
            </a:r>
            <a:r>
              <a:rPr lang="de-DE" dirty="0"/>
              <a:t>werden gefördert und trainiert.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de-DE" dirty="0"/>
              <a:t> Spannende </a:t>
            </a:r>
            <a:r>
              <a:rPr lang="de-DE" b="1" dirty="0"/>
              <a:t>Weiterbildungsmöglichkeiten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(z. B. Kommunikationsleiter/in, Marketingleiter/in)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endParaRPr lang="de-DE" dirty="0"/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endParaRPr lang="de-CH" dirty="0"/>
          </a:p>
        </p:txBody>
      </p:sp>
      <p:pic>
        <p:nvPicPr>
          <p:cNvPr id="5" name="Picture 4" descr="Kostenlose Fotos zum Thema Person">
            <a:extLst>
              <a:ext uri="{FF2B5EF4-FFF2-40B4-BE49-F238E27FC236}">
                <a16:creationId xmlns:a16="http://schemas.microsoft.com/office/drawing/2014/main" id="{BEBE0C90-0F1D-CDBB-79AC-EF5450FAA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12" b="98284" l="20625" r="76250">
                        <a14:foregroundMark x1="48646" y1="13261" x2="48646" y2="13261"/>
                        <a14:foregroundMark x1="49688" y1="9204" x2="49688" y2="9204"/>
                        <a14:foregroundMark x1="63333" y1="52730" x2="63333" y2="52730"/>
                        <a14:foregroundMark x1="73854" y1="90952" x2="73854" y2="90952"/>
                        <a14:foregroundMark x1="49792" y1="95944" x2="49792" y2="95944"/>
                        <a14:foregroundMark x1="23854" y1="92044" x2="23854" y2="92044"/>
                        <a14:foregroundMark x1="23854" y1="90172" x2="23854" y2="90172"/>
                        <a14:foregroundMark x1="22813" y1="83931" x2="22813" y2="83931"/>
                        <a14:foregroundMark x1="20833" y1="93448" x2="20833" y2="93448"/>
                        <a14:foregroundMark x1="25521" y1="98284" x2="25521" y2="98284"/>
                        <a14:foregroundMark x1="73021" y1="96256" x2="73021" y2="96256"/>
                        <a14:foregroundMark x1="74479" y1="88456" x2="74479" y2="88456"/>
                        <a14:foregroundMark x1="76250" y1="93448" x2="76250" y2="93448"/>
                        <a14:backgroundMark x1="27187" y1="98128" x2="27187" y2="98128"/>
                        <a14:backgroundMark x1="27708" y1="96724" x2="27708" y2="96724"/>
                        <a14:backgroundMark x1="28333" y1="96568" x2="28333" y2="96568"/>
                        <a14:backgroundMark x1="27708" y1="97192" x2="27708" y2="97192"/>
                        <a14:backgroundMark x1="27604" y1="97192" x2="27604" y2="97192"/>
                        <a14:backgroundMark x1="27604" y1="97192" x2="27604" y2="97192"/>
                        <a14:backgroundMark x1="27604" y1="97192" x2="27500" y2="96880"/>
                        <a14:backgroundMark x1="28229" y1="96724" x2="28229" y2="96724"/>
                        <a14:backgroundMark x1="28125" y1="97192" x2="28333" y2="96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t="6772" r="22272"/>
          <a:stretch/>
        </p:blipFill>
        <p:spPr bwMode="auto">
          <a:xfrm>
            <a:off x="9294153" y="250688"/>
            <a:ext cx="138622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teraktive Schaltfläche: Zur Startseite wechseln 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75877EF-1C6B-4174-D811-334D0FD0995B}"/>
              </a:ext>
            </a:extLst>
          </p:cNvPr>
          <p:cNvSpPr/>
          <p:nvPr/>
        </p:nvSpPr>
        <p:spPr>
          <a:xfrm>
            <a:off x="11601450" y="0"/>
            <a:ext cx="590550" cy="523875"/>
          </a:xfrm>
          <a:prstGeom prst="actionButtonHome">
            <a:avLst/>
          </a:prstGeom>
          <a:solidFill>
            <a:srgbClr val="FFCD01"/>
          </a:solidFill>
          <a:ln>
            <a:solidFill>
              <a:srgbClr val="D30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D3050F"/>
                </a:solidFill>
              </a:ln>
              <a:solidFill>
                <a:srgbClr val="D30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E879F-49FE-BA45-E929-D1D663FC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3050F"/>
                </a:solidFill>
              </a:rPr>
              <a:t>INSIGHTS</a:t>
            </a:r>
            <a:endParaRPr lang="de-CH" b="1" dirty="0">
              <a:solidFill>
                <a:srgbClr val="D3050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32FBED-77B9-7447-8694-E9AA30513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8218"/>
            <a:ext cx="10515600" cy="21980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CH" b="1" dirty="0"/>
              <a:t>Weitere Informationen</a:t>
            </a:r>
            <a:endParaRPr lang="de-CH" b="1" dirty="0">
              <a:hlinkClick r:id="rId3"/>
            </a:endParaRPr>
          </a:p>
          <a:p>
            <a:pPr marL="0" indent="0">
              <a:buNone/>
            </a:pPr>
            <a:r>
              <a:rPr lang="de-CH" dirty="0"/>
              <a:t>Berufsberatung.ch: Fachmann/-frau Kundendialog EFZ</a:t>
            </a:r>
            <a:endParaRPr lang="de-CH" dirty="0">
              <a:hlinkClick r:id="rId3"/>
            </a:endParaRPr>
          </a:p>
          <a:p>
            <a:pPr marL="0" indent="0">
              <a:buNone/>
            </a:pPr>
            <a:r>
              <a:rPr lang="de-CH" dirty="0">
                <a:hlinkClick r:id="rId3"/>
              </a:rPr>
              <a:t>https://www.berufsberatung.ch/dyn/show/1900?id=7944</a:t>
            </a:r>
            <a:r>
              <a:rPr lang="de-CH" dirty="0"/>
              <a:t> </a:t>
            </a:r>
          </a:p>
          <a:p>
            <a:pPr marL="0" indent="0">
              <a:buNone/>
            </a:pPr>
            <a:r>
              <a:rPr lang="de-CH" dirty="0"/>
              <a:t>Yousty.ch: Fachmann/-frau Kundendialog EFZ</a:t>
            </a:r>
          </a:p>
          <a:p>
            <a:pPr marL="0" indent="0">
              <a:buNone/>
            </a:pPr>
            <a:r>
              <a:rPr lang="de-CH" dirty="0">
                <a:hlinkClick r:id="rId4"/>
              </a:rPr>
              <a:t>https://www.yousty.ch/de-CH/lehrstellen/berufe/informatik/33907-fachmann-frau-kundendialog-efz</a:t>
            </a:r>
            <a:r>
              <a:rPr lang="de-CH" dirty="0"/>
              <a:t> 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2292" name="Picture 4" descr="Fachmann/-frau Kundendialog EFZ">
            <a:hlinkClick r:id="rId5"/>
            <a:extLst>
              <a:ext uri="{FF2B5EF4-FFF2-40B4-BE49-F238E27FC236}">
                <a16:creationId xmlns:a16="http://schemas.microsoft.com/office/drawing/2014/main" id="{DCEE9738-A079-EA8C-7D15-28DF6CE8A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59" y="1510688"/>
            <a:ext cx="324324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nlinemedien 4" title="Fachmann/Fachfrau Kundendialog EFZ">
            <a:hlinkClick r:id="" action="ppaction://media"/>
            <a:extLst>
              <a:ext uri="{FF2B5EF4-FFF2-40B4-BE49-F238E27FC236}">
                <a16:creationId xmlns:a16="http://schemas.microsoft.com/office/drawing/2014/main" id="{097A3AE1-6033-2FB0-E0E6-B369D711D0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838200" y="1510688"/>
            <a:ext cx="3185841" cy="180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E350BDA-E75F-9CBF-1319-592F54196DA7}"/>
              </a:ext>
            </a:extLst>
          </p:cNvPr>
          <p:cNvSpPr txBox="1"/>
          <p:nvPr/>
        </p:nvSpPr>
        <p:spPr>
          <a:xfrm>
            <a:off x="838200" y="3310688"/>
            <a:ext cx="355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0" dirty="0">
                <a:solidFill>
                  <a:srgbClr val="0F0F0F"/>
                </a:solidFill>
                <a:effectLst/>
                <a:latin typeface="YouTube Sans"/>
              </a:rPr>
              <a:t>Fachmann/-frau Kundendialog EFZ, berufsberatung.ch (9:57 Min.)</a:t>
            </a:r>
            <a:endParaRPr lang="de-CH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7E3958B-1F46-58BA-3F16-1815E6D77921}"/>
              </a:ext>
            </a:extLst>
          </p:cNvPr>
          <p:cNvSpPr txBox="1"/>
          <p:nvPr/>
        </p:nvSpPr>
        <p:spPr>
          <a:xfrm>
            <a:off x="6612759" y="3310688"/>
            <a:ext cx="355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0" dirty="0">
                <a:solidFill>
                  <a:srgbClr val="0F0F0F"/>
                </a:solidFill>
                <a:effectLst/>
                <a:latin typeface="YouTube Sans"/>
              </a:rPr>
              <a:t>Gateway.one: Fachmann/-frau Kundendialog (Klick auf das Bild)</a:t>
            </a:r>
            <a:endParaRPr lang="de-CH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sp>
        <p:nvSpPr>
          <p:cNvPr id="8" name="Interaktive Schaltfläche: Zur Startseite wechseln 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FEB447F-3217-C1FF-26D2-EC74774853C1}"/>
              </a:ext>
            </a:extLst>
          </p:cNvPr>
          <p:cNvSpPr/>
          <p:nvPr/>
        </p:nvSpPr>
        <p:spPr>
          <a:xfrm>
            <a:off x="11601450" y="0"/>
            <a:ext cx="590550" cy="523875"/>
          </a:xfrm>
          <a:prstGeom prst="actionButtonHome">
            <a:avLst/>
          </a:prstGeom>
          <a:solidFill>
            <a:srgbClr val="FFCD01"/>
          </a:solidFill>
          <a:ln>
            <a:solidFill>
              <a:srgbClr val="D30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D3050F"/>
                </a:solidFill>
              </a:ln>
              <a:solidFill>
                <a:srgbClr val="D30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ADC80-405C-28E8-DF1C-7B16EF108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3050F"/>
                </a:solidFill>
              </a:rPr>
              <a:t>AUSWERTUNG UND AUFTRÄGE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3F1AA7-8A67-339D-CCDE-B5FE4D146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Mit dem Auswertungs- und Auftragsblatt findest du heraus, welcher Beruf zu dir passt.</a:t>
            </a:r>
          </a:p>
          <a:p>
            <a:pPr marL="0" indent="0">
              <a:buNone/>
            </a:pPr>
            <a:r>
              <a:rPr lang="de-DE" dirty="0"/>
              <a:t>Klicke auf das Symbol unten und du landest direkt beim Dokument.</a:t>
            </a:r>
            <a:endParaRPr lang="de-CH" dirty="0"/>
          </a:p>
          <a:p>
            <a:endParaRPr lang="de-CH" dirty="0">
              <a:solidFill>
                <a:srgbClr val="D3050F"/>
              </a:solidFill>
            </a:endParaRPr>
          </a:p>
        </p:txBody>
      </p:sp>
      <p:pic>
        <p:nvPicPr>
          <p:cNvPr id="9" name="Grafik 8" descr="Kostenlose Illustrationen zum Thema Delegieren">
            <a:hlinkClick r:id="rId2" action="ppaction://hlinkfile"/>
            <a:extLst>
              <a:ext uri="{FF2B5EF4-FFF2-40B4-BE49-F238E27FC236}">
                <a16:creationId xmlns:a16="http://schemas.microsoft.com/office/drawing/2014/main" id="{44FC5825-EFB6-F1DA-7B44-6FC1BDDFF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59" y="3512524"/>
            <a:ext cx="27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Kostenlose Fotos zum Thema Hand">
            <a:extLst>
              <a:ext uri="{FF2B5EF4-FFF2-40B4-BE49-F238E27FC236}">
                <a16:creationId xmlns:a16="http://schemas.microsoft.com/office/drawing/2014/main" id="{9219AA78-01E8-BF06-502C-252D11FE1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1" r="30649"/>
          <a:stretch/>
        </p:blipFill>
        <p:spPr bwMode="auto">
          <a:xfrm rot="5400000">
            <a:off x="1621884" y="3265478"/>
            <a:ext cx="162098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ostenlose Fotos zum Thema Hand">
            <a:extLst>
              <a:ext uri="{FF2B5EF4-FFF2-40B4-BE49-F238E27FC236}">
                <a16:creationId xmlns:a16="http://schemas.microsoft.com/office/drawing/2014/main" id="{21AAC16E-963C-2E2E-4D95-787C0202C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1" r="30649"/>
          <a:stretch/>
        </p:blipFill>
        <p:spPr bwMode="auto">
          <a:xfrm rot="16200000" flipH="1">
            <a:off x="7938654" y="3265479"/>
            <a:ext cx="162098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nteraktive Schaltfläche: Zur Startseite wechseln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FE70B7B-3553-8AB4-EFDD-F4E98DF95544}"/>
              </a:ext>
            </a:extLst>
          </p:cNvPr>
          <p:cNvSpPr/>
          <p:nvPr/>
        </p:nvSpPr>
        <p:spPr>
          <a:xfrm>
            <a:off x="11601450" y="0"/>
            <a:ext cx="590550" cy="523875"/>
          </a:xfrm>
          <a:prstGeom prst="actionButtonHome">
            <a:avLst/>
          </a:prstGeom>
          <a:solidFill>
            <a:srgbClr val="FFCD01"/>
          </a:solidFill>
          <a:ln>
            <a:solidFill>
              <a:srgbClr val="D30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D3050F"/>
                </a:solidFill>
              </a:ln>
              <a:solidFill>
                <a:srgbClr val="D30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3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1972B-1CCD-A0D3-4998-A7BF3B8A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Auf der Suche nach einer interessanten und vielseitigen Ausbildung? 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C6995-1723-E897-5E26-5EF7CE936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60450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rgbClr val="D3050F"/>
                </a:solidFill>
              </a:rPr>
              <a:t>Berufsausbildungen in der Logistik- und Transportbranche bieten dir genau das!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1FF86A2-9FA1-CA32-B7A2-9493207F8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82" y="28537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03CB33C5-FC56-276F-14AF-DE6DB0730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176" y="282892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2E31BEE5-9A78-F14F-64CF-35F1B4139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2892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7AA9414A-E509-50CB-014B-58BBEBF44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94" y="282137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72613E9C-C854-8465-D427-83A27911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282137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69F934BA-243A-C336-BBB3-B66F68D8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88" y="282892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F532B7E8-1B4B-5804-67EF-21E3870FA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86190"/>
              </p:ext>
            </p:extLst>
          </p:nvPr>
        </p:nvGraphicFramePr>
        <p:xfrm>
          <a:off x="627016" y="4316306"/>
          <a:ext cx="11173098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183">
                  <a:extLst>
                    <a:ext uri="{9D8B030D-6E8A-4147-A177-3AD203B41FA5}">
                      <a16:colId xmlns:a16="http://schemas.microsoft.com/office/drawing/2014/main" val="4197563189"/>
                    </a:ext>
                  </a:extLst>
                </a:gridCol>
                <a:gridCol w="1862183">
                  <a:extLst>
                    <a:ext uri="{9D8B030D-6E8A-4147-A177-3AD203B41FA5}">
                      <a16:colId xmlns:a16="http://schemas.microsoft.com/office/drawing/2014/main" val="3512793666"/>
                    </a:ext>
                  </a:extLst>
                </a:gridCol>
                <a:gridCol w="1862183">
                  <a:extLst>
                    <a:ext uri="{9D8B030D-6E8A-4147-A177-3AD203B41FA5}">
                      <a16:colId xmlns:a16="http://schemas.microsoft.com/office/drawing/2014/main" val="1843517655"/>
                    </a:ext>
                  </a:extLst>
                </a:gridCol>
                <a:gridCol w="1862183">
                  <a:extLst>
                    <a:ext uri="{9D8B030D-6E8A-4147-A177-3AD203B41FA5}">
                      <a16:colId xmlns:a16="http://schemas.microsoft.com/office/drawing/2014/main" val="2661491270"/>
                    </a:ext>
                  </a:extLst>
                </a:gridCol>
                <a:gridCol w="1862183">
                  <a:extLst>
                    <a:ext uri="{9D8B030D-6E8A-4147-A177-3AD203B41FA5}">
                      <a16:colId xmlns:a16="http://schemas.microsoft.com/office/drawing/2014/main" val="2836337137"/>
                    </a:ext>
                  </a:extLst>
                </a:gridCol>
                <a:gridCol w="1862183">
                  <a:extLst>
                    <a:ext uri="{9D8B030D-6E8A-4147-A177-3AD203B41FA5}">
                      <a16:colId xmlns:a16="http://schemas.microsoft.com/office/drawing/2014/main" val="1135571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solidFill>
                            <a:srgbClr val="D3050F"/>
                          </a:solidFill>
                        </a:rPr>
                        <a:t>Austausch</a:t>
                      </a:r>
                    </a:p>
                    <a:p>
                      <a:pPr algn="ctr"/>
                      <a:r>
                        <a:rPr lang="de-DE" sz="1700" b="0" dirty="0">
                          <a:solidFill>
                            <a:srgbClr val="D3050F"/>
                          </a:solidFill>
                        </a:rPr>
                        <a:t>Mit Ausbildenden und Verantwortlichen</a:t>
                      </a:r>
                      <a:endParaRPr lang="de-CH" sz="1700" b="0" dirty="0">
                        <a:solidFill>
                          <a:srgbClr val="D3050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solidFill>
                            <a:srgbClr val="D3050F"/>
                          </a:solidFill>
                        </a:rPr>
                        <a:t>Möglichkeiten</a:t>
                      </a:r>
                    </a:p>
                    <a:p>
                      <a:pPr algn="ctr"/>
                      <a:r>
                        <a:rPr lang="de-DE" sz="1700" b="0" dirty="0">
                          <a:solidFill>
                            <a:srgbClr val="D3050F"/>
                          </a:solidFill>
                        </a:rPr>
                        <a:t>Weiterbildung und Karriere</a:t>
                      </a:r>
                      <a:endParaRPr lang="de-CH" sz="1700" b="0" dirty="0">
                        <a:solidFill>
                          <a:srgbClr val="D3050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solidFill>
                            <a:srgbClr val="D3050F"/>
                          </a:solidFill>
                        </a:rPr>
                        <a:t>Einblick</a:t>
                      </a:r>
                    </a:p>
                    <a:p>
                      <a:pPr algn="ctr"/>
                      <a:r>
                        <a:rPr lang="de-DE" sz="1700" b="0" dirty="0">
                          <a:solidFill>
                            <a:srgbClr val="D3050F"/>
                          </a:solidFill>
                        </a:rPr>
                        <a:t>Luft-, See- und </a:t>
                      </a:r>
                      <a:r>
                        <a:rPr lang="de-DE" sz="1700" b="0" dirty="0" err="1">
                          <a:solidFill>
                            <a:srgbClr val="D3050F"/>
                          </a:solidFill>
                        </a:rPr>
                        <a:t>Strassentransport</a:t>
                      </a:r>
                      <a:endParaRPr lang="de-CH" sz="1700" b="0" dirty="0">
                        <a:solidFill>
                          <a:srgbClr val="D3050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solidFill>
                            <a:srgbClr val="D3050F"/>
                          </a:solidFill>
                        </a:rPr>
                        <a:t>Austausch</a:t>
                      </a:r>
                    </a:p>
                    <a:p>
                      <a:pPr algn="ctr"/>
                      <a:r>
                        <a:rPr lang="de-DE" sz="1700" b="0" dirty="0">
                          <a:solidFill>
                            <a:srgbClr val="D3050F"/>
                          </a:solidFill>
                        </a:rPr>
                        <a:t>Mit anderen Lernenden</a:t>
                      </a:r>
                      <a:endParaRPr lang="de-CH" sz="1700" b="0" dirty="0">
                        <a:solidFill>
                          <a:srgbClr val="D3050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solidFill>
                            <a:srgbClr val="D3050F"/>
                          </a:solidFill>
                        </a:rPr>
                        <a:t>Erfahrungen</a:t>
                      </a:r>
                    </a:p>
                    <a:p>
                      <a:pPr algn="ctr"/>
                      <a:r>
                        <a:rPr lang="de-DE" sz="1700" b="0" dirty="0">
                          <a:solidFill>
                            <a:srgbClr val="D3050F"/>
                          </a:solidFill>
                        </a:rPr>
                        <a:t>Gemeinsame Ausflüge</a:t>
                      </a:r>
                      <a:endParaRPr lang="de-CH" sz="1700" b="0" dirty="0">
                        <a:solidFill>
                          <a:srgbClr val="D3050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b="1" dirty="0">
                          <a:solidFill>
                            <a:srgbClr val="D3050F"/>
                          </a:solidFill>
                        </a:rPr>
                        <a:t>Abwechslung</a:t>
                      </a:r>
                    </a:p>
                    <a:p>
                      <a:pPr algn="ctr"/>
                      <a:r>
                        <a:rPr lang="de-DE" sz="1700" b="0" dirty="0">
                          <a:solidFill>
                            <a:srgbClr val="D3050F"/>
                          </a:solidFill>
                        </a:rPr>
                        <a:t>Rotation</a:t>
                      </a:r>
                      <a:r>
                        <a:rPr lang="de-CH" sz="1700" b="0" dirty="0">
                          <a:solidFill>
                            <a:srgbClr val="D3050F"/>
                          </a:solidFill>
                        </a:rPr>
                        <a:t> durch verschiedene Abteilungen</a:t>
                      </a:r>
                      <a:endParaRPr lang="de-DE" sz="1700" b="0" dirty="0">
                        <a:solidFill>
                          <a:srgbClr val="D3050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773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5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1972B-1CCD-A0D3-4998-A7BF3B8A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Hier findest du alle Informationen zu den einzelnen Berufen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C6995-1723-E897-5E26-5EF7CE936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60450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Schau dir die verschiedenen Berufsausbildungen in der Logistik- und Transportbranche mit einem Klick an!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Folienzoom 4">
                <a:extLst>
                  <a:ext uri="{FF2B5EF4-FFF2-40B4-BE49-F238E27FC236}">
                    <a16:creationId xmlns:a16="http://schemas.microsoft.com/office/drawing/2014/main" id="{B46594C7-5EE4-1AF7-1383-8782E062149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3172720"/>
                  </p:ext>
                </p:extLst>
              </p:nvPr>
            </p:nvGraphicFramePr>
            <p:xfrm>
              <a:off x="418011" y="3111339"/>
              <a:ext cx="3048000" cy="1714500"/>
            </p:xfrm>
            <a:graphic>
              <a:graphicData uri="http://schemas.microsoft.com/office/powerpoint/2016/slidezoom">
                <pslz:sldZm>
                  <pslz:sldZmObj sldId="257" cId="1333776734">
                    <pslz:zmPr id="{DBB1C3FE-7CB3-476E-96B2-2D24CCF54084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Folien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46594C7-5EE4-1AF7-1383-8782E06214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011" y="311133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Folienzoom 6">
                <a:extLst>
                  <a:ext uri="{FF2B5EF4-FFF2-40B4-BE49-F238E27FC236}">
                    <a16:creationId xmlns:a16="http://schemas.microsoft.com/office/drawing/2014/main" id="{81AD8DF0-8B11-37DE-E6FB-89BDAA08CBB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75908" y="3111339"/>
              <a:ext cx="3048000" cy="1714500"/>
            </p:xfrm>
            <a:graphic>
              <a:graphicData uri="http://schemas.microsoft.com/office/powerpoint/2016/slidezoom">
                <pslz:sldZm>
                  <pslz:sldZmObj sldId="258" cId="422910384">
                    <pslz:zmPr id="{4C556E56-AD78-4B64-8A2E-BFE9702853BA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Folienzoom 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81AD8DF0-8B11-37DE-E6FB-89BDAA08CB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75908" y="311133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Folienzoom 8">
                <a:extLst>
                  <a:ext uri="{FF2B5EF4-FFF2-40B4-BE49-F238E27FC236}">
                    <a16:creationId xmlns:a16="http://schemas.microsoft.com/office/drawing/2014/main" id="{ED15625D-AA21-208E-DA14-21F707B09D2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133805" y="3111339"/>
              <a:ext cx="3048000" cy="1714500"/>
            </p:xfrm>
            <a:graphic>
              <a:graphicData uri="http://schemas.microsoft.com/office/powerpoint/2016/slidezoom">
                <pslz:sldZm>
                  <pslz:sldZmObj sldId="259" cId="3990884286">
                    <pslz:zmPr id="{F49A322E-AA00-4D59-8255-C97F101CB1B9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Folienzoom 8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ED15625D-AA21-208E-DA14-21F707B09D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33805" y="311133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EB078BBD-43F5-7505-9C33-A0F2F00426C8}"/>
              </a:ext>
            </a:extLst>
          </p:cNvPr>
          <p:cNvSpPr txBox="1">
            <a:spLocks/>
          </p:cNvSpPr>
          <p:nvPr/>
        </p:nvSpPr>
        <p:spPr>
          <a:xfrm>
            <a:off x="838200" y="5251450"/>
            <a:ext cx="10515600" cy="106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Mit einem Klick auf das          kehrst du zu dieser Übersicht zurück.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Dieses Symbol 	 führt dich zur Auswertung und zu den Aufträgen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1" name="Interaktive Schaltfläche: Zur Startseite wechseln 10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1C4374A-1E41-AFE2-97C3-3FADEBF2C0FA}"/>
              </a:ext>
            </a:extLst>
          </p:cNvPr>
          <p:cNvSpPr/>
          <p:nvPr/>
        </p:nvSpPr>
        <p:spPr>
          <a:xfrm>
            <a:off x="4828630" y="5218745"/>
            <a:ext cx="590550" cy="523875"/>
          </a:xfrm>
          <a:prstGeom prst="actionButtonHome">
            <a:avLst/>
          </a:prstGeom>
          <a:solidFill>
            <a:srgbClr val="FFCD01"/>
          </a:solidFill>
          <a:ln>
            <a:solidFill>
              <a:srgbClr val="D30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D3050F"/>
                </a:solidFill>
              </a:ln>
              <a:solidFill>
                <a:srgbClr val="D3050F"/>
              </a:solidFill>
            </a:endParaRPr>
          </a:p>
        </p:txBody>
      </p:sp>
      <p:pic>
        <p:nvPicPr>
          <p:cNvPr id="4" name="Grafik 3" descr="Kostenlose Illustrationen zum Thema Delegieren">
            <a:hlinkClick r:id="rId13" action="ppaction://hlinksldjump"/>
            <a:extLst>
              <a:ext uri="{FF2B5EF4-FFF2-40B4-BE49-F238E27FC236}">
                <a16:creationId xmlns:a16="http://schemas.microsoft.com/office/drawing/2014/main" id="{4B173E62-D747-96EE-E855-EE5C0359EA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01" y="5706740"/>
            <a:ext cx="809625" cy="53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3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31847-A6E1-4FA1-6D8F-5A41B351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3050F"/>
                </a:solidFill>
              </a:rPr>
              <a:t>KAUFMANN / KAUFFRAU</a:t>
            </a:r>
            <a:endParaRPr lang="de-CH" b="1" dirty="0">
              <a:solidFill>
                <a:srgbClr val="D3050F"/>
              </a:solidFill>
            </a:endParaRPr>
          </a:p>
        </p:txBody>
      </p:sp>
      <p:pic>
        <p:nvPicPr>
          <p:cNvPr id="1026" name="Picture 2" descr="img1">
            <a:extLst>
              <a:ext uri="{FF2B5EF4-FFF2-40B4-BE49-F238E27FC236}">
                <a16:creationId xmlns:a16="http://schemas.microsoft.com/office/drawing/2014/main" id="{DE4259F2-FB5A-C05B-38C8-AB21765AB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5257800" cy="5257800"/>
          </a:xfrm>
          <a:prstGeom prst="flowChartMagneticDisk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hlinkClick r:id="rId3" action="ppaction://hlinksldjump"/>
            <a:extLst>
              <a:ext uri="{FF2B5EF4-FFF2-40B4-BE49-F238E27FC236}">
                <a16:creationId xmlns:a16="http://schemas.microsoft.com/office/drawing/2014/main" id="{7BDCA0BD-6FD6-461F-4BEF-2F16DDFE441D}"/>
              </a:ext>
            </a:extLst>
          </p:cNvPr>
          <p:cNvSpPr/>
          <p:nvPr/>
        </p:nvSpPr>
        <p:spPr>
          <a:xfrm>
            <a:off x="1095375" y="1790700"/>
            <a:ext cx="3409950" cy="990600"/>
          </a:xfrm>
          <a:prstGeom prst="rect">
            <a:avLst/>
          </a:prstGeom>
          <a:solidFill>
            <a:srgbClr val="FFCD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D3050F"/>
                </a:solidFill>
              </a:rPr>
              <a:t>SKILLS</a:t>
            </a:r>
          </a:p>
          <a:p>
            <a:pPr algn="ctr"/>
            <a:r>
              <a:rPr lang="de-DE" dirty="0">
                <a:solidFill>
                  <a:srgbClr val="D3050F"/>
                </a:solidFill>
              </a:rPr>
              <a:t>Das solltest du mitbringen</a:t>
            </a:r>
            <a:endParaRPr lang="de-CH" dirty="0">
              <a:solidFill>
                <a:srgbClr val="D3050F"/>
              </a:solidFill>
            </a:endParaRPr>
          </a:p>
        </p:txBody>
      </p:sp>
      <p:sp>
        <p:nvSpPr>
          <p:cNvPr id="5" name="Rechteck 4">
            <a:hlinkClick r:id="rId4" action="ppaction://hlinksldjump"/>
            <a:extLst>
              <a:ext uri="{FF2B5EF4-FFF2-40B4-BE49-F238E27FC236}">
                <a16:creationId xmlns:a16="http://schemas.microsoft.com/office/drawing/2014/main" id="{F4330D3B-4E26-85DC-3579-250F34C9DBCE}"/>
              </a:ext>
            </a:extLst>
          </p:cNvPr>
          <p:cNvSpPr/>
          <p:nvPr/>
        </p:nvSpPr>
        <p:spPr>
          <a:xfrm>
            <a:off x="1095375" y="3005137"/>
            <a:ext cx="3409950" cy="990600"/>
          </a:xfrm>
          <a:prstGeom prst="rect">
            <a:avLst/>
          </a:prstGeom>
          <a:solidFill>
            <a:srgbClr val="FFCD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D3050F"/>
                </a:solidFill>
              </a:rPr>
              <a:t>BENEFITS</a:t>
            </a:r>
          </a:p>
          <a:p>
            <a:pPr algn="ctr"/>
            <a:r>
              <a:rPr lang="de-DE" dirty="0">
                <a:solidFill>
                  <a:srgbClr val="D3050F"/>
                </a:solidFill>
              </a:rPr>
              <a:t>Das bietet die Ausbildung</a:t>
            </a:r>
            <a:endParaRPr lang="de-CH" dirty="0">
              <a:solidFill>
                <a:srgbClr val="D3050F"/>
              </a:solidFill>
            </a:endParaRPr>
          </a:p>
        </p:txBody>
      </p:sp>
      <p:sp>
        <p:nvSpPr>
          <p:cNvPr id="6" name="Rechteck 5">
            <a:hlinkClick r:id="rId5" action="ppaction://hlinksldjump"/>
            <a:extLst>
              <a:ext uri="{FF2B5EF4-FFF2-40B4-BE49-F238E27FC236}">
                <a16:creationId xmlns:a16="http://schemas.microsoft.com/office/drawing/2014/main" id="{DD365221-3F56-A5F2-ECC1-95E244443810}"/>
              </a:ext>
            </a:extLst>
          </p:cNvPr>
          <p:cNvSpPr/>
          <p:nvPr/>
        </p:nvSpPr>
        <p:spPr>
          <a:xfrm>
            <a:off x="1095375" y="4219574"/>
            <a:ext cx="3409950" cy="990600"/>
          </a:xfrm>
          <a:prstGeom prst="rect">
            <a:avLst/>
          </a:prstGeom>
          <a:solidFill>
            <a:srgbClr val="FFCD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D3050F"/>
                </a:solidFill>
              </a:rPr>
              <a:t>INSIGHTS</a:t>
            </a:r>
          </a:p>
          <a:p>
            <a:pPr algn="ctr"/>
            <a:r>
              <a:rPr lang="de-DE" dirty="0">
                <a:solidFill>
                  <a:srgbClr val="D3050F"/>
                </a:solidFill>
              </a:rPr>
              <a:t>Eindrücke, Berufsalltag</a:t>
            </a:r>
            <a:endParaRPr lang="de-CH" dirty="0">
              <a:solidFill>
                <a:srgbClr val="D3050F"/>
              </a:solidFill>
            </a:endParaRPr>
          </a:p>
        </p:txBody>
      </p:sp>
      <p:sp>
        <p:nvSpPr>
          <p:cNvPr id="7" name="Rechteck 6">
            <a:hlinkClick r:id="rId6" action="ppaction://hlinksldjump"/>
            <a:extLst>
              <a:ext uri="{FF2B5EF4-FFF2-40B4-BE49-F238E27FC236}">
                <a16:creationId xmlns:a16="http://schemas.microsoft.com/office/drawing/2014/main" id="{A157851C-35E9-792B-5A61-9C7551E3D7D1}"/>
              </a:ext>
            </a:extLst>
          </p:cNvPr>
          <p:cNvSpPr/>
          <p:nvPr/>
        </p:nvSpPr>
        <p:spPr>
          <a:xfrm>
            <a:off x="1095375" y="5434011"/>
            <a:ext cx="3409950" cy="990600"/>
          </a:xfrm>
          <a:prstGeom prst="rect">
            <a:avLst/>
          </a:prstGeom>
          <a:solidFill>
            <a:srgbClr val="FFCD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D3050F"/>
                </a:solidFill>
              </a:rPr>
              <a:t>NEXT STEPS</a:t>
            </a:r>
          </a:p>
          <a:p>
            <a:pPr algn="ctr"/>
            <a:r>
              <a:rPr lang="de-DE" dirty="0">
                <a:solidFill>
                  <a:srgbClr val="D3050F"/>
                </a:solidFill>
              </a:rPr>
              <a:t>So geht‘s weiter</a:t>
            </a:r>
            <a:endParaRPr lang="de-CH" dirty="0">
              <a:solidFill>
                <a:srgbClr val="D3050F"/>
              </a:solidFill>
            </a:endParaRPr>
          </a:p>
        </p:txBody>
      </p:sp>
      <p:sp>
        <p:nvSpPr>
          <p:cNvPr id="8" name="Interaktive Schaltfläche: Zur Startseite wechseln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C0D0F5E-0DA8-3320-0F7D-7C871E1605F5}"/>
              </a:ext>
            </a:extLst>
          </p:cNvPr>
          <p:cNvSpPr/>
          <p:nvPr/>
        </p:nvSpPr>
        <p:spPr>
          <a:xfrm>
            <a:off x="11601450" y="0"/>
            <a:ext cx="590550" cy="523875"/>
          </a:xfrm>
          <a:prstGeom prst="actionButtonHome">
            <a:avLst/>
          </a:prstGeom>
          <a:solidFill>
            <a:srgbClr val="FFCD01"/>
          </a:solidFill>
          <a:ln>
            <a:solidFill>
              <a:srgbClr val="D30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D3050F"/>
                </a:solidFill>
              </a:ln>
              <a:solidFill>
                <a:srgbClr val="D30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7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E879F-49FE-BA45-E929-D1D663FC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3050F"/>
                </a:solidFill>
              </a:rPr>
              <a:t>SKILLS</a:t>
            </a:r>
            <a:endParaRPr lang="de-CH" b="1" dirty="0">
              <a:solidFill>
                <a:srgbClr val="D3050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32FBED-77B9-7447-8694-E9AA30513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27063" indent="-627063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de-DE" b="1" dirty="0"/>
              <a:t>Interesse</a:t>
            </a:r>
            <a:r>
              <a:rPr lang="de-DE" dirty="0"/>
              <a:t> and kaufmännischen Aufgaben</a:t>
            </a:r>
            <a:r>
              <a:rPr lang="de-CH" dirty="0"/>
              <a:t>, Dienstleistungen, Handel und Transport</a:t>
            </a:r>
          </a:p>
          <a:p>
            <a:pPr marL="627063" indent="-627063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de-CH" dirty="0"/>
              <a:t>Gute </a:t>
            </a:r>
            <a:r>
              <a:rPr lang="de-CH" b="1" dirty="0"/>
              <a:t>Auffassungsgabe</a:t>
            </a:r>
          </a:p>
          <a:p>
            <a:pPr marL="627063" indent="-627063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de-CH" dirty="0"/>
              <a:t>Gute </a:t>
            </a:r>
            <a:r>
              <a:rPr lang="de-CH" b="1" dirty="0"/>
              <a:t>Kommunikation-</a:t>
            </a:r>
            <a:r>
              <a:rPr lang="de-CH" dirty="0"/>
              <a:t> und </a:t>
            </a:r>
            <a:r>
              <a:rPr lang="de-CH" b="1" dirty="0"/>
              <a:t>Teamfähigkeit</a:t>
            </a:r>
          </a:p>
          <a:p>
            <a:pPr marL="627063" indent="-627063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de-CH" b="1" dirty="0"/>
              <a:t>Zuverlässigkeit</a:t>
            </a:r>
            <a:r>
              <a:rPr lang="de-CH" dirty="0"/>
              <a:t> und </a:t>
            </a:r>
            <a:r>
              <a:rPr lang="de-CH" b="1" dirty="0"/>
              <a:t>Verantwortungsbewusstsein</a:t>
            </a:r>
          </a:p>
          <a:p>
            <a:pPr marL="627063" indent="-627063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de-CH" dirty="0"/>
              <a:t>Freude an </a:t>
            </a:r>
            <a:r>
              <a:rPr lang="de-CH" b="1" dirty="0"/>
              <a:t>Computer</a:t>
            </a:r>
            <a:r>
              <a:rPr lang="de-CH" dirty="0"/>
              <a:t> und </a:t>
            </a:r>
            <a:r>
              <a:rPr lang="de-CH" b="1" dirty="0"/>
              <a:t>Zahlen</a:t>
            </a:r>
          </a:p>
          <a:p>
            <a:pPr marL="627063" indent="-627063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de-CH" dirty="0"/>
              <a:t>Gute bis sehr gute Schulleistungen in </a:t>
            </a:r>
            <a:r>
              <a:rPr lang="de-CH" b="1" dirty="0"/>
              <a:t>Mathe</a:t>
            </a:r>
            <a:r>
              <a:rPr lang="de-CH" dirty="0"/>
              <a:t>, </a:t>
            </a:r>
            <a:r>
              <a:rPr lang="de-CH" b="1" dirty="0"/>
              <a:t>Deutsch</a:t>
            </a:r>
            <a:r>
              <a:rPr lang="de-CH" dirty="0"/>
              <a:t>, </a:t>
            </a:r>
            <a:r>
              <a:rPr lang="de-CH" b="1" dirty="0"/>
              <a:t>Englisch</a:t>
            </a:r>
            <a:r>
              <a:rPr lang="de-CH" dirty="0"/>
              <a:t> und </a:t>
            </a:r>
            <a:r>
              <a:rPr lang="de-CH" b="1" dirty="0"/>
              <a:t>Französisch</a:t>
            </a:r>
            <a:endParaRPr lang="de-DE" b="1" dirty="0"/>
          </a:p>
        </p:txBody>
      </p:sp>
      <p:pic>
        <p:nvPicPr>
          <p:cNvPr id="10242" name="Picture 2" descr="Kostenlose Fotos zum Thema Frau">
            <a:extLst>
              <a:ext uri="{FF2B5EF4-FFF2-40B4-BE49-F238E27FC236}">
                <a16:creationId xmlns:a16="http://schemas.microsoft.com/office/drawing/2014/main" id="{10CD7BCE-80D3-BF36-8752-76D30F355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4"/>
          <a:stretch/>
        </p:blipFill>
        <p:spPr bwMode="auto">
          <a:xfrm>
            <a:off x="8913525" y="127906"/>
            <a:ext cx="1622314" cy="180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teraktive Schaltfläche: Zur Startseite wechseln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6527184-794B-EA37-8482-AC4E4DA09942}"/>
              </a:ext>
            </a:extLst>
          </p:cNvPr>
          <p:cNvSpPr/>
          <p:nvPr/>
        </p:nvSpPr>
        <p:spPr>
          <a:xfrm>
            <a:off x="11601450" y="0"/>
            <a:ext cx="590550" cy="523875"/>
          </a:xfrm>
          <a:prstGeom prst="actionButtonHome">
            <a:avLst/>
          </a:prstGeom>
          <a:solidFill>
            <a:srgbClr val="FFCD01"/>
          </a:solidFill>
          <a:ln>
            <a:solidFill>
              <a:srgbClr val="D30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D3050F"/>
                </a:solidFill>
              </a:ln>
              <a:solidFill>
                <a:srgbClr val="D30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6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E879F-49FE-BA45-E929-D1D663FC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3050F"/>
                </a:solidFill>
              </a:rPr>
              <a:t>BENEFITS</a:t>
            </a:r>
            <a:endParaRPr lang="de-CH" b="1" dirty="0">
              <a:solidFill>
                <a:srgbClr val="D3050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32FBED-77B9-7447-8694-E9AA30513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de-DE" dirty="0"/>
              <a:t> Kein Tag ist wie der andere – </a:t>
            </a:r>
            <a:r>
              <a:rPr lang="de-DE" b="1" dirty="0"/>
              <a:t>Abwechslung</a:t>
            </a:r>
            <a:r>
              <a:rPr lang="de-DE" dirty="0"/>
              <a:t> garantiert!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de-DE" b="1" dirty="0"/>
              <a:t> Vielseitige</a:t>
            </a:r>
            <a:r>
              <a:rPr lang="de-DE" dirty="0"/>
              <a:t> </a:t>
            </a:r>
            <a:r>
              <a:rPr lang="de-DE" b="1" dirty="0"/>
              <a:t>Ausbildung</a:t>
            </a:r>
            <a:r>
              <a:rPr lang="de-DE" dirty="0"/>
              <a:t> – nutze und verbessere deine </a:t>
            </a:r>
            <a:r>
              <a:rPr lang="de-DE" b="1" dirty="0"/>
              <a:t>Talente</a:t>
            </a:r>
            <a:r>
              <a:rPr lang="de-DE" dirty="0"/>
              <a:t>.</a:t>
            </a:r>
          </a:p>
          <a:p>
            <a:pPr marL="630238" indent="-630238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de-DE" dirty="0"/>
              <a:t>Ausbildung zur </a:t>
            </a:r>
            <a:r>
              <a:rPr lang="de-DE" b="1" dirty="0"/>
              <a:t>wichtigen Ansprechperson </a:t>
            </a:r>
            <a:r>
              <a:rPr lang="de-DE" dirty="0"/>
              <a:t>im weltweiten Güterverkehr – es wird nie langweilig.</a:t>
            </a:r>
          </a:p>
          <a:p>
            <a:pPr marL="630238" indent="-630238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de-DE" dirty="0"/>
              <a:t>Möglichkeit, während der Grundbildung die Berufsmaturitätsschule zu besuchen (EFZ-Ausbildung)</a:t>
            </a:r>
          </a:p>
          <a:p>
            <a:pPr marL="630238" indent="-630238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de-DE" dirty="0"/>
              <a:t>Interessante </a:t>
            </a:r>
            <a:r>
              <a:rPr lang="de-DE" b="1" dirty="0"/>
              <a:t>Weiterbildungsmöglichkeiten </a:t>
            </a:r>
            <a:r>
              <a:rPr lang="de-DE" dirty="0"/>
              <a:t>(z. B. Supply Chain Manager/in)</a:t>
            </a:r>
          </a:p>
          <a:p>
            <a:pPr marL="630238" indent="-630238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endParaRPr lang="de-DE" b="1" dirty="0"/>
          </a:p>
          <a:p>
            <a:pPr marL="630238" indent="-630238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endParaRPr lang="de-DE" dirty="0"/>
          </a:p>
          <a:p>
            <a:pPr marL="630238" indent="-630238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endParaRPr lang="de-DE" dirty="0"/>
          </a:p>
          <a:p>
            <a:pPr marL="630238" indent="-630238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endParaRPr lang="de-CH" dirty="0"/>
          </a:p>
        </p:txBody>
      </p:sp>
      <p:pic>
        <p:nvPicPr>
          <p:cNvPr id="9220" name="Picture 4" descr="Kostenlose Fotos zum Thema Person">
            <a:extLst>
              <a:ext uri="{FF2B5EF4-FFF2-40B4-BE49-F238E27FC236}">
                <a16:creationId xmlns:a16="http://schemas.microsoft.com/office/drawing/2014/main" id="{B1542B2C-4355-B8EA-8B51-01DCDA8CE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12" b="98284" l="20625" r="76250">
                        <a14:foregroundMark x1="48646" y1="13261" x2="48646" y2="13261"/>
                        <a14:foregroundMark x1="49688" y1="9204" x2="49688" y2="9204"/>
                        <a14:foregroundMark x1="63333" y1="52730" x2="63333" y2="52730"/>
                        <a14:foregroundMark x1="73854" y1="90952" x2="73854" y2="90952"/>
                        <a14:foregroundMark x1="49792" y1="95944" x2="49792" y2="95944"/>
                        <a14:foregroundMark x1="23854" y1="92044" x2="23854" y2="92044"/>
                        <a14:foregroundMark x1="23854" y1="90172" x2="23854" y2="90172"/>
                        <a14:foregroundMark x1="22813" y1="83931" x2="22813" y2="83931"/>
                        <a14:foregroundMark x1="20833" y1="93448" x2="20833" y2="93448"/>
                        <a14:foregroundMark x1="25521" y1="98284" x2="25521" y2="98284"/>
                        <a14:foregroundMark x1="73021" y1="96256" x2="73021" y2="96256"/>
                        <a14:foregroundMark x1="74479" y1="88456" x2="74479" y2="88456"/>
                        <a14:foregroundMark x1="76250" y1="93448" x2="76250" y2="93448"/>
                        <a14:backgroundMark x1="27187" y1="98128" x2="27187" y2="98128"/>
                        <a14:backgroundMark x1="27708" y1="96724" x2="27708" y2="96724"/>
                        <a14:backgroundMark x1="28333" y1="96568" x2="28333" y2="96568"/>
                        <a14:backgroundMark x1="27708" y1="97192" x2="27708" y2="97192"/>
                        <a14:backgroundMark x1="27604" y1="97192" x2="27604" y2="97192"/>
                        <a14:backgroundMark x1="27604" y1="97192" x2="27604" y2="97192"/>
                        <a14:backgroundMark x1="27604" y1="97192" x2="27500" y2="96880"/>
                        <a14:backgroundMark x1="28229" y1="96724" x2="28229" y2="96724"/>
                        <a14:backgroundMark x1="28125" y1="97192" x2="28333" y2="96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t="6772" r="22272"/>
          <a:stretch/>
        </p:blipFill>
        <p:spPr bwMode="auto">
          <a:xfrm>
            <a:off x="9294153" y="250688"/>
            <a:ext cx="138622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teraktive Schaltfläche: Zur Startseite wechseln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1D83280-FF29-8112-EF75-3DB0C7BA47D7}"/>
              </a:ext>
            </a:extLst>
          </p:cNvPr>
          <p:cNvSpPr/>
          <p:nvPr/>
        </p:nvSpPr>
        <p:spPr>
          <a:xfrm>
            <a:off x="11601450" y="0"/>
            <a:ext cx="590550" cy="523875"/>
          </a:xfrm>
          <a:prstGeom prst="actionButtonHome">
            <a:avLst/>
          </a:prstGeom>
          <a:solidFill>
            <a:srgbClr val="FFCD01"/>
          </a:solidFill>
          <a:ln>
            <a:solidFill>
              <a:srgbClr val="D30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D3050F"/>
                </a:solidFill>
              </a:ln>
              <a:solidFill>
                <a:srgbClr val="D30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6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E879F-49FE-BA45-E929-D1D663FC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3050F"/>
                </a:solidFill>
              </a:rPr>
              <a:t>INSIGHTS</a:t>
            </a:r>
            <a:endParaRPr lang="de-CH" b="1" dirty="0">
              <a:solidFill>
                <a:srgbClr val="D3050F"/>
              </a:solidFill>
            </a:endParaRPr>
          </a:p>
        </p:txBody>
      </p:sp>
      <p:pic>
        <p:nvPicPr>
          <p:cNvPr id="5" name="Onlinemedien 4" title="Kauffrau EFZ, Internationale Speditionslogistik, Ylenia Lapadula - Lehrling des Jahres">
            <a:hlinkClick r:id="" action="ppaction://media"/>
            <a:extLst>
              <a:ext uri="{FF2B5EF4-FFF2-40B4-BE49-F238E27FC236}">
                <a16:creationId xmlns:a16="http://schemas.microsoft.com/office/drawing/2014/main" id="{25DD8CCB-14F1-7761-C2D5-5B261CF96EB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570246"/>
            <a:ext cx="4886326" cy="276096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93702B4-AF41-EEC2-C543-24605953A9E7}"/>
              </a:ext>
            </a:extLst>
          </p:cNvPr>
          <p:cNvSpPr txBox="1"/>
          <p:nvPr/>
        </p:nvSpPr>
        <p:spPr>
          <a:xfrm>
            <a:off x="838200" y="4387018"/>
            <a:ext cx="488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i="0" dirty="0">
                <a:solidFill>
                  <a:srgbClr val="0F0F0F"/>
                </a:solidFill>
                <a:effectLst/>
                <a:latin typeface="YouTube Sans"/>
              </a:rPr>
              <a:t>Kauffrau EFZ, Internationale Speditionslogistik, </a:t>
            </a:r>
            <a:br>
              <a:rPr lang="de-CH" b="1" i="0" dirty="0">
                <a:solidFill>
                  <a:srgbClr val="0F0F0F"/>
                </a:solidFill>
                <a:effectLst/>
                <a:latin typeface="YouTube Sans"/>
              </a:rPr>
            </a:br>
            <a:r>
              <a:rPr lang="de-CH" b="1" i="0" dirty="0">
                <a:solidFill>
                  <a:srgbClr val="0F0F0F"/>
                </a:solidFill>
                <a:effectLst/>
                <a:latin typeface="YouTube Sans"/>
              </a:rPr>
              <a:t>Ylenia </a:t>
            </a:r>
            <a:r>
              <a:rPr lang="de-CH" b="1" i="0" dirty="0" err="1">
                <a:solidFill>
                  <a:srgbClr val="0F0F0F"/>
                </a:solidFill>
                <a:effectLst/>
                <a:latin typeface="YouTube Sans"/>
              </a:rPr>
              <a:t>Lapadula</a:t>
            </a:r>
            <a:r>
              <a:rPr lang="de-CH" b="1" i="0" dirty="0">
                <a:solidFill>
                  <a:srgbClr val="0F0F0F"/>
                </a:solidFill>
                <a:effectLst/>
                <a:latin typeface="YouTube Sans"/>
              </a:rPr>
              <a:t> - Lehrling des Jahres (1:35 Min.)</a:t>
            </a:r>
          </a:p>
        </p:txBody>
      </p:sp>
      <p:pic>
        <p:nvPicPr>
          <p:cNvPr id="8194" name="Picture 2" descr="Kaufmann/-frau EFZ – Internationale Speditionslogistik">
            <a:hlinkClick r:id="rId4"/>
            <a:extLst>
              <a:ext uri="{FF2B5EF4-FFF2-40B4-BE49-F238E27FC236}">
                <a16:creationId xmlns:a16="http://schemas.microsoft.com/office/drawing/2014/main" id="{E69EC606-CCED-C0E6-267B-C2918C0B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45" y="1564030"/>
            <a:ext cx="4985905" cy="276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06D5CEE-94E3-DB17-2B21-96AE7EC7E7DD}"/>
              </a:ext>
            </a:extLst>
          </p:cNvPr>
          <p:cNvSpPr txBox="1"/>
          <p:nvPr/>
        </p:nvSpPr>
        <p:spPr>
          <a:xfrm>
            <a:off x="6615545" y="4370640"/>
            <a:ext cx="4985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b="1" dirty="0">
                <a:solidFill>
                  <a:srgbClr val="0F0F0F"/>
                </a:solidFill>
                <a:latin typeface="YouTube Sans"/>
              </a:rPr>
              <a:t>Gateway.one: </a:t>
            </a:r>
            <a:r>
              <a:rPr lang="de-DE" b="1" dirty="0">
                <a:solidFill>
                  <a:srgbClr val="0F0F0F"/>
                </a:solidFill>
                <a:latin typeface="YouTube Sans"/>
              </a:rPr>
              <a:t>Kaufmann/-frau EFZ – Internationale Speditionslogistik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1A2FF6F-387F-B16D-20C7-BBA3267898EE}"/>
              </a:ext>
            </a:extLst>
          </p:cNvPr>
          <p:cNvSpPr txBox="1"/>
          <p:nvPr/>
        </p:nvSpPr>
        <p:spPr>
          <a:xfrm>
            <a:off x="838200" y="5206946"/>
            <a:ext cx="10763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i="0" dirty="0">
                <a:solidFill>
                  <a:srgbClr val="0F0F0F"/>
                </a:solidFill>
                <a:effectLst/>
                <a:latin typeface="YouTube Sans"/>
              </a:rPr>
              <a:t>Weitere Informationen:</a:t>
            </a:r>
          </a:p>
          <a:p>
            <a:r>
              <a:rPr lang="de-CH" dirty="0">
                <a:solidFill>
                  <a:srgbClr val="0F0F0F"/>
                </a:solidFill>
                <a:latin typeface="YouTube Sans"/>
              </a:rPr>
              <a:t>Berufsberatung.ch: Kauffrau /-mann EFZ, </a:t>
            </a:r>
            <a:r>
              <a:rPr lang="de-CH" dirty="0">
                <a:solidFill>
                  <a:srgbClr val="0F0F0F"/>
                </a:solidFill>
                <a:latin typeface="YouTube Sans"/>
                <a:hlinkClick r:id="rId6"/>
              </a:rPr>
              <a:t>www.berufsberatung.ch/dyn/show/1900?lang=de&amp;idx=30&amp;id=3104</a:t>
            </a:r>
            <a:endParaRPr lang="de-CH" dirty="0">
              <a:solidFill>
                <a:srgbClr val="0F0F0F"/>
              </a:solidFill>
              <a:latin typeface="YouTube Sans"/>
            </a:endParaRPr>
          </a:p>
          <a:p>
            <a:r>
              <a:rPr lang="de-CH" dirty="0">
                <a:solidFill>
                  <a:srgbClr val="0F0F0F"/>
                </a:solidFill>
                <a:latin typeface="YouTube Sans"/>
              </a:rPr>
              <a:t>Yousty.ch: </a:t>
            </a:r>
            <a:r>
              <a:rPr lang="de-DE" dirty="0">
                <a:solidFill>
                  <a:srgbClr val="0F0F0F"/>
                </a:solidFill>
                <a:latin typeface="YouTube Sans"/>
              </a:rPr>
              <a:t>Kaufmann/-frau (KV) EFZ Internationale Speditionslogistik ISL, </a:t>
            </a:r>
            <a:r>
              <a:rPr lang="de-DE" dirty="0">
                <a:solidFill>
                  <a:srgbClr val="0F0F0F"/>
                </a:solidFill>
                <a:latin typeface="YouTube Sans"/>
                <a:hlinkClick r:id="rId7"/>
              </a:rPr>
              <a:t>https://www.yousty.ch/de-CH/lehrstellen/berufe/verkehr-logistik/34749-kaufmann-frau-kv-efz-internationale-speditionslogistik-isl</a:t>
            </a:r>
            <a:r>
              <a:rPr lang="de-DE" dirty="0">
                <a:solidFill>
                  <a:srgbClr val="0F0F0F"/>
                </a:solidFill>
                <a:latin typeface="YouTube Sans"/>
              </a:rPr>
              <a:t> </a:t>
            </a:r>
            <a:endParaRPr lang="de-CH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sp>
        <p:nvSpPr>
          <p:cNvPr id="10" name="Interaktive Schaltfläche: Zur Startseite wechseln 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F8A140B-3E83-D09A-B0F1-A430540390B2}"/>
              </a:ext>
            </a:extLst>
          </p:cNvPr>
          <p:cNvSpPr/>
          <p:nvPr/>
        </p:nvSpPr>
        <p:spPr>
          <a:xfrm>
            <a:off x="11601450" y="0"/>
            <a:ext cx="590550" cy="523875"/>
          </a:xfrm>
          <a:prstGeom prst="actionButtonHome">
            <a:avLst/>
          </a:prstGeom>
          <a:solidFill>
            <a:srgbClr val="FFCD01"/>
          </a:solidFill>
          <a:ln>
            <a:solidFill>
              <a:srgbClr val="D30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D3050F"/>
                </a:solidFill>
              </a:ln>
              <a:solidFill>
                <a:srgbClr val="D30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9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E879F-49FE-BA45-E929-D1D663FC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3050F"/>
                </a:solidFill>
              </a:rPr>
              <a:t>NEXT STEPS</a:t>
            </a:r>
            <a:endParaRPr lang="de-CH" b="1" dirty="0">
              <a:solidFill>
                <a:srgbClr val="D3050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32FBED-77B9-7447-8694-E9AA30513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DE" dirty="0"/>
              <a:t>Wenn du dich für einen Beruf entschieden hast, ist es an der Zeit, eine </a:t>
            </a:r>
            <a:r>
              <a:rPr lang="de-DE" b="1" dirty="0"/>
              <a:t>Bewerbung</a:t>
            </a:r>
            <a:r>
              <a:rPr lang="de-DE" dirty="0"/>
              <a:t> einzureichen. Bewerbungen sind </a:t>
            </a:r>
            <a:r>
              <a:rPr lang="de-DE" dirty="0" err="1"/>
              <a:t>ausschliesslich</a:t>
            </a:r>
            <a:r>
              <a:rPr lang="de-DE" dirty="0"/>
              <a:t> online einzureichen.</a:t>
            </a:r>
          </a:p>
          <a:p>
            <a:pPr marL="514350" indent="-514350">
              <a:buAutoNum type="arabicPeriod"/>
            </a:pPr>
            <a:r>
              <a:rPr lang="de-DE" dirty="0"/>
              <a:t>Bei einer vollständigen und passenden Bewerbung folgt hoffentlich anschliessend das </a:t>
            </a:r>
            <a:r>
              <a:rPr lang="de-DE" b="1" dirty="0"/>
              <a:t>Vorstellungsgespräch</a:t>
            </a:r>
            <a:r>
              <a:rPr lang="de-DE" dirty="0"/>
              <a:t>. Bereite dich gut vor, sei pünktlich und achte auf ein gepflegtes, angepasstes </a:t>
            </a:r>
            <a:r>
              <a:rPr lang="de-DE" dirty="0" err="1"/>
              <a:t>Äusseres</a:t>
            </a:r>
            <a:r>
              <a:rPr lang="de-DE" dirty="0"/>
              <a:t>.</a:t>
            </a:r>
          </a:p>
          <a:p>
            <a:pPr marL="514350" indent="-514350">
              <a:buAutoNum type="arabicPeriod"/>
            </a:pPr>
            <a:r>
              <a:rPr lang="de-CH" dirty="0"/>
              <a:t>Ist das Vorstellungsgespräch gut gelaufen, kommt es anschliessend zu einer </a:t>
            </a:r>
            <a:r>
              <a:rPr lang="de-CH" b="1" dirty="0"/>
              <a:t>Schnupperlehre</a:t>
            </a:r>
            <a:r>
              <a:rPr lang="de-CH" dirty="0"/>
              <a:t> oder einem </a:t>
            </a:r>
            <a:r>
              <a:rPr lang="de-CH" b="1" dirty="0"/>
              <a:t>Probetag</a:t>
            </a:r>
            <a:r>
              <a:rPr lang="de-CH" dirty="0"/>
              <a:t> direkt im Betrieb. Hier kannst du vor Ort zeigen, dass du für die Ausbildung geeignet bist.</a:t>
            </a:r>
          </a:p>
        </p:txBody>
      </p:sp>
      <p:pic>
        <p:nvPicPr>
          <p:cNvPr id="5" name="Grafik 4" descr="Kostenlose Illustrationen zum Thema Delegieren">
            <a:hlinkClick r:id="rId2" action="ppaction://hlinksldjump"/>
            <a:extLst>
              <a:ext uri="{FF2B5EF4-FFF2-40B4-BE49-F238E27FC236}">
                <a16:creationId xmlns:a16="http://schemas.microsoft.com/office/drawing/2014/main" id="{41F9B0D6-A0A1-7F9F-B3E5-76CC9EA21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656" y="5856037"/>
            <a:ext cx="80962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hlinkClick r:id="rId2" action="ppaction://hlinksldjump"/>
            <a:extLst>
              <a:ext uri="{FF2B5EF4-FFF2-40B4-BE49-F238E27FC236}">
                <a16:creationId xmlns:a16="http://schemas.microsoft.com/office/drawing/2014/main" id="{D001555B-B9EA-78AE-A777-21C7FB0F0DA9}"/>
              </a:ext>
            </a:extLst>
          </p:cNvPr>
          <p:cNvSpPr txBox="1"/>
          <p:nvPr/>
        </p:nvSpPr>
        <p:spPr>
          <a:xfrm>
            <a:off x="2269719" y="5853797"/>
            <a:ext cx="7652562" cy="646331"/>
          </a:xfrm>
          <a:prstGeom prst="rect">
            <a:avLst/>
          </a:prstGeom>
          <a:noFill/>
          <a:ln>
            <a:solidFill>
              <a:srgbClr val="D3050F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D3050F"/>
                </a:solidFill>
              </a:rPr>
              <a:t>Über das Symbol rechts geht‘s direkt zur Auswertung und den Aufträgen</a:t>
            </a:r>
          </a:p>
          <a:p>
            <a:endParaRPr lang="de-DE" dirty="0">
              <a:solidFill>
                <a:srgbClr val="D3050F"/>
              </a:solidFill>
            </a:endParaRPr>
          </a:p>
        </p:txBody>
      </p:sp>
      <p:pic>
        <p:nvPicPr>
          <p:cNvPr id="7170" name="Picture 2" descr="Kostenlose Illustrationen zum Thema Treppe">
            <a:extLst>
              <a:ext uri="{FF2B5EF4-FFF2-40B4-BE49-F238E27FC236}">
                <a16:creationId xmlns:a16="http://schemas.microsoft.com/office/drawing/2014/main" id="{9CD59431-CBC9-51A1-05E1-AE0C43EEB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040" y="30790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teraktive Schaltfläche: Zur Startseite wechseln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B6430E0-3F2F-FB27-CF7D-F811F8ED1334}"/>
              </a:ext>
            </a:extLst>
          </p:cNvPr>
          <p:cNvSpPr/>
          <p:nvPr/>
        </p:nvSpPr>
        <p:spPr>
          <a:xfrm>
            <a:off x="11601450" y="0"/>
            <a:ext cx="590550" cy="523875"/>
          </a:xfrm>
          <a:prstGeom prst="actionButtonHome">
            <a:avLst/>
          </a:prstGeom>
          <a:solidFill>
            <a:srgbClr val="FFCD01"/>
          </a:solidFill>
          <a:ln>
            <a:solidFill>
              <a:srgbClr val="D30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D3050F"/>
                </a:solidFill>
              </a:ln>
              <a:solidFill>
                <a:srgbClr val="D30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2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F38A6-402C-035D-5372-34BC2873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3050F"/>
                </a:solidFill>
              </a:rPr>
              <a:t>LOGISTIKERIN / LOGISTIKER</a:t>
            </a:r>
            <a:endParaRPr lang="de-CH" b="1" dirty="0">
              <a:solidFill>
                <a:srgbClr val="D3050F"/>
              </a:solidFill>
            </a:endParaRPr>
          </a:p>
        </p:txBody>
      </p:sp>
      <p:pic>
        <p:nvPicPr>
          <p:cNvPr id="2050" name="Picture 2" descr="img1">
            <a:extLst>
              <a:ext uri="{FF2B5EF4-FFF2-40B4-BE49-F238E27FC236}">
                <a16:creationId xmlns:a16="http://schemas.microsoft.com/office/drawing/2014/main" id="{0732A2A8-F3D6-F4E3-5F0E-1FEF9B9E4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5257800" cy="5257800"/>
          </a:xfrm>
          <a:prstGeom prst="flowChartMagneticDisk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9D855550-5648-9403-C1F1-2B1649741B81}"/>
              </a:ext>
            </a:extLst>
          </p:cNvPr>
          <p:cNvSpPr/>
          <p:nvPr/>
        </p:nvSpPr>
        <p:spPr>
          <a:xfrm>
            <a:off x="1095375" y="1790700"/>
            <a:ext cx="3409950" cy="990600"/>
          </a:xfrm>
          <a:prstGeom prst="rect">
            <a:avLst/>
          </a:prstGeom>
          <a:solidFill>
            <a:srgbClr val="FFCD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D3050F"/>
                </a:solidFill>
              </a:rPr>
              <a:t>SKILLS</a:t>
            </a:r>
          </a:p>
          <a:p>
            <a:pPr algn="ctr"/>
            <a:r>
              <a:rPr lang="de-DE" dirty="0">
                <a:solidFill>
                  <a:srgbClr val="D3050F"/>
                </a:solidFill>
              </a:rPr>
              <a:t>Das solltest du mitbringen</a:t>
            </a:r>
            <a:endParaRPr lang="de-CH" dirty="0">
              <a:solidFill>
                <a:srgbClr val="D3050F"/>
              </a:solidFill>
            </a:endParaRPr>
          </a:p>
        </p:txBody>
      </p:sp>
      <p:sp>
        <p:nvSpPr>
          <p:cNvPr id="6" name="Rechteck 5">
            <a:hlinkClick r:id="rId4" action="ppaction://hlinksldjump"/>
            <a:extLst>
              <a:ext uri="{FF2B5EF4-FFF2-40B4-BE49-F238E27FC236}">
                <a16:creationId xmlns:a16="http://schemas.microsoft.com/office/drawing/2014/main" id="{255CB800-8647-D1B5-38A1-5566475EC414}"/>
              </a:ext>
            </a:extLst>
          </p:cNvPr>
          <p:cNvSpPr/>
          <p:nvPr/>
        </p:nvSpPr>
        <p:spPr>
          <a:xfrm>
            <a:off x="1095375" y="3005137"/>
            <a:ext cx="3409950" cy="990600"/>
          </a:xfrm>
          <a:prstGeom prst="rect">
            <a:avLst/>
          </a:prstGeom>
          <a:solidFill>
            <a:srgbClr val="FFCD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D3050F"/>
                </a:solidFill>
              </a:rPr>
              <a:t>BENEFITS</a:t>
            </a:r>
          </a:p>
          <a:p>
            <a:pPr algn="ctr"/>
            <a:r>
              <a:rPr lang="de-DE" dirty="0">
                <a:solidFill>
                  <a:srgbClr val="D3050F"/>
                </a:solidFill>
              </a:rPr>
              <a:t>Das bietet die Ausbildung</a:t>
            </a:r>
            <a:endParaRPr lang="de-CH" dirty="0">
              <a:solidFill>
                <a:srgbClr val="D3050F"/>
              </a:solidFill>
            </a:endParaRPr>
          </a:p>
        </p:txBody>
      </p:sp>
      <p:sp>
        <p:nvSpPr>
          <p:cNvPr id="7" name="Rechteck 6">
            <a:hlinkClick r:id="rId5" action="ppaction://hlinksldjump"/>
            <a:extLst>
              <a:ext uri="{FF2B5EF4-FFF2-40B4-BE49-F238E27FC236}">
                <a16:creationId xmlns:a16="http://schemas.microsoft.com/office/drawing/2014/main" id="{98C4F720-F488-30A7-DF2F-A8CBC8FDE393}"/>
              </a:ext>
            </a:extLst>
          </p:cNvPr>
          <p:cNvSpPr/>
          <p:nvPr/>
        </p:nvSpPr>
        <p:spPr>
          <a:xfrm>
            <a:off x="1095375" y="4219574"/>
            <a:ext cx="3409950" cy="990600"/>
          </a:xfrm>
          <a:prstGeom prst="rect">
            <a:avLst/>
          </a:prstGeom>
          <a:solidFill>
            <a:srgbClr val="FFCD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D3050F"/>
                </a:solidFill>
              </a:rPr>
              <a:t>INSIGHTS</a:t>
            </a:r>
          </a:p>
          <a:p>
            <a:pPr algn="ctr"/>
            <a:r>
              <a:rPr lang="de-DE" dirty="0">
                <a:solidFill>
                  <a:srgbClr val="D3050F"/>
                </a:solidFill>
              </a:rPr>
              <a:t>Eindrücke, Berufsalltag</a:t>
            </a:r>
            <a:endParaRPr lang="de-CH" dirty="0">
              <a:solidFill>
                <a:srgbClr val="D3050F"/>
              </a:solidFill>
            </a:endParaRPr>
          </a:p>
        </p:txBody>
      </p:sp>
      <p:sp>
        <p:nvSpPr>
          <p:cNvPr id="8" name="Rechteck 7">
            <a:hlinkClick r:id="rId6" action="ppaction://hlinksldjump"/>
            <a:extLst>
              <a:ext uri="{FF2B5EF4-FFF2-40B4-BE49-F238E27FC236}">
                <a16:creationId xmlns:a16="http://schemas.microsoft.com/office/drawing/2014/main" id="{EAC861D5-00A0-B50E-E691-27F35F38F0E2}"/>
              </a:ext>
            </a:extLst>
          </p:cNvPr>
          <p:cNvSpPr/>
          <p:nvPr/>
        </p:nvSpPr>
        <p:spPr>
          <a:xfrm>
            <a:off x="1095375" y="5434011"/>
            <a:ext cx="3409950" cy="990600"/>
          </a:xfrm>
          <a:prstGeom prst="rect">
            <a:avLst/>
          </a:prstGeom>
          <a:solidFill>
            <a:srgbClr val="FFCD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D3050F"/>
                </a:solidFill>
              </a:rPr>
              <a:t>NEXT STEPS</a:t>
            </a:r>
          </a:p>
          <a:p>
            <a:pPr algn="ctr"/>
            <a:r>
              <a:rPr lang="de-DE" dirty="0">
                <a:solidFill>
                  <a:srgbClr val="D3050F"/>
                </a:solidFill>
              </a:rPr>
              <a:t>So geht‘s weiter</a:t>
            </a:r>
            <a:endParaRPr lang="de-CH" dirty="0">
              <a:solidFill>
                <a:srgbClr val="D3050F"/>
              </a:solidFill>
            </a:endParaRPr>
          </a:p>
        </p:txBody>
      </p:sp>
      <p:sp>
        <p:nvSpPr>
          <p:cNvPr id="9" name="Interaktive Schaltfläche: Zur Startseite wechseln 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5C984C5-8726-D4C9-EE0B-9ACB091FA6AA}"/>
              </a:ext>
            </a:extLst>
          </p:cNvPr>
          <p:cNvSpPr/>
          <p:nvPr/>
        </p:nvSpPr>
        <p:spPr>
          <a:xfrm>
            <a:off x="11601450" y="0"/>
            <a:ext cx="590550" cy="523875"/>
          </a:xfrm>
          <a:prstGeom prst="actionButtonHome">
            <a:avLst/>
          </a:prstGeom>
          <a:solidFill>
            <a:srgbClr val="FFCD01"/>
          </a:solidFill>
          <a:ln>
            <a:solidFill>
              <a:srgbClr val="D30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D3050F"/>
                </a:solidFill>
              </a:ln>
              <a:solidFill>
                <a:srgbClr val="D30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0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Microsoft Office PowerPoint</Application>
  <PresentationFormat>Breitbild</PresentationFormat>
  <Paragraphs>121</Paragraphs>
  <Slides>17</Slides>
  <Notes>0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YouTube Sans</vt:lpstr>
      <vt:lpstr>Office</vt:lpstr>
      <vt:lpstr>Bewege die Welt!</vt:lpstr>
      <vt:lpstr>Auf der Suche nach einer interessanten und vielseitigen Ausbildung? </vt:lpstr>
      <vt:lpstr>Hier findest du alle Informationen zu den einzelnen Berufen</vt:lpstr>
      <vt:lpstr>KAUFMANN / KAUFFRAU</vt:lpstr>
      <vt:lpstr>SKILLS</vt:lpstr>
      <vt:lpstr>BENEFITS</vt:lpstr>
      <vt:lpstr>INSIGHTS</vt:lpstr>
      <vt:lpstr>NEXT STEPS</vt:lpstr>
      <vt:lpstr>LOGISTIKERIN / LOGISTIKER</vt:lpstr>
      <vt:lpstr>SKILLS</vt:lpstr>
      <vt:lpstr>BENEFITS</vt:lpstr>
      <vt:lpstr>INSIGHTS</vt:lpstr>
      <vt:lpstr>FACHFRAU / FACHMANN KUNDENDIALOG</vt:lpstr>
      <vt:lpstr>SKILLS</vt:lpstr>
      <vt:lpstr>BENEFITS</vt:lpstr>
      <vt:lpstr>INSIGHTS</vt:lpstr>
      <vt:lpstr>AUSWERTUNG UND AUFTRÄGE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Bewege die Welt!</dc:title>
  <dc:creator>Gregor Jost</dc:creator>
  <cp:lastModifiedBy>Gregor Jost</cp:lastModifiedBy>
  <cp:revision>6</cp:revision>
  <dcterms:created xsi:type="dcterms:W3CDTF">2023-05-15T07:01:39Z</dcterms:created>
  <dcterms:modified xsi:type="dcterms:W3CDTF">2023-08-23T14:12:59Z</dcterms:modified>
</cp:coreProperties>
</file>